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8" r:id="rId1"/>
  </p:sldMasterIdLst>
  <p:notesMasterIdLst>
    <p:notesMasterId r:id="rId16"/>
  </p:notesMasterIdLst>
  <p:sldIdLst>
    <p:sldId id="271" r:id="rId2"/>
    <p:sldId id="257" r:id="rId3"/>
    <p:sldId id="261" r:id="rId4"/>
    <p:sldId id="262" r:id="rId5"/>
    <p:sldId id="280" r:id="rId6"/>
    <p:sldId id="263" r:id="rId7"/>
    <p:sldId id="281" r:id="rId8"/>
    <p:sldId id="282" r:id="rId9"/>
    <p:sldId id="283" r:id="rId10"/>
    <p:sldId id="264" r:id="rId11"/>
    <p:sldId id="267" r:id="rId12"/>
    <p:sldId id="268" r:id="rId13"/>
    <p:sldId id="274" r:id="rId14"/>
    <p:sldId id="27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7D37"/>
    <a:srgbClr val="CFB77B"/>
    <a:srgbClr val="866D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23"/>
    <p:restoredTop sz="94703"/>
  </p:normalViewPr>
  <p:slideViewPr>
    <p:cSldViewPr>
      <p:cViewPr varScale="1">
        <p:scale>
          <a:sx n="114" d="100"/>
          <a:sy n="114" d="100"/>
        </p:scale>
        <p:origin x="664" y="4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038F5E-FC5B-4F64-96D0-C5C3EC5A042B}" type="datetimeFigureOut">
              <a:rPr lang="en-US" smtClean="0"/>
              <a:pPr/>
              <a:t>4/14/25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C1EC8C-745E-4C6A-B2F6-44694B8B64F1}" type="slidenum">
              <a:rPr lang="en-US" smtClean="0"/>
              <a:pPr/>
              <a:t>‹#›</a:t>
            </a:fld>
            <a:endParaRPr lang="en-US"/>
          </a:p>
        </p:txBody>
      </p:sp>
    </p:spTree>
    <p:extLst>
      <p:ext uri="{BB962C8B-B14F-4D97-AF65-F5344CB8AC3E}">
        <p14:creationId xmlns:p14="http://schemas.microsoft.com/office/powerpoint/2010/main" val="2082579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FC1EC8C-745E-4C6A-B2F6-44694B8B64F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FC1EC8C-745E-4C6A-B2F6-44694B8B64F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FC1EC8C-745E-4C6A-B2F6-44694B8B64F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FC1EC8C-745E-4C6A-B2F6-44694B8B64F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FC1EC8C-745E-4C6A-B2F6-44694B8B64F1}" type="slidenum">
              <a:rPr lang="en-US" smtClean="0"/>
              <a:pPr/>
              <a:t>13</a:t>
            </a:fld>
            <a:endParaRPr lang="en-US"/>
          </a:p>
        </p:txBody>
      </p:sp>
    </p:spTree>
    <p:extLst>
      <p:ext uri="{BB962C8B-B14F-4D97-AF65-F5344CB8AC3E}">
        <p14:creationId xmlns:p14="http://schemas.microsoft.com/office/powerpoint/2010/main" val="41325215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FC1EC8C-745E-4C6A-B2F6-44694B8B64F1}" type="slidenum">
              <a:rPr lang="en-US" smtClean="0"/>
              <a:pPr/>
              <a:t>14</a:t>
            </a:fld>
            <a:endParaRPr lang="en-US"/>
          </a:p>
        </p:txBody>
      </p:sp>
    </p:spTree>
    <p:extLst>
      <p:ext uri="{BB962C8B-B14F-4D97-AF65-F5344CB8AC3E}">
        <p14:creationId xmlns:p14="http://schemas.microsoft.com/office/powerpoint/2010/main" val="4026258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FC1EC8C-745E-4C6A-B2F6-44694B8B64F1}"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FC1EC8C-745E-4C6A-B2F6-44694B8B64F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FC1EC8C-745E-4C6A-B2F6-44694B8B64F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FC1EC8C-745E-4C6A-B2F6-44694B8B64F1}" type="slidenum">
              <a:rPr lang="en-US" smtClean="0"/>
              <a:pPr/>
              <a:t>5</a:t>
            </a:fld>
            <a:endParaRPr lang="en-US"/>
          </a:p>
        </p:txBody>
      </p:sp>
    </p:spTree>
    <p:extLst>
      <p:ext uri="{BB962C8B-B14F-4D97-AF65-F5344CB8AC3E}">
        <p14:creationId xmlns:p14="http://schemas.microsoft.com/office/powerpoint/2010/main" val="34171855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FC1EC8C-745E-4C6A-B2F6-44694B8B64F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FC1EC8C-745E-4C6A-B2F6-44694B8B64F1}" type="slidenum">
              <a:rPr lang="en-US" smtClean="0"/>
              <a:pPr/>
              <a:t>7</a:t>
            </a:fld>
            <a:endParaRPr lang="en-US"/>
          </a:p>
        </p:txBody>
      </p:sp>
    </p:spTree>
    <p:extLst>
      <p:ext uri="{BB962C8B-B14F-4D97-AF65-F5344CB8AC3E}">
        <p14:creationId xmlns:p14="http://schemas.microsoft.com/office/powerpoint/2010/main" val="33878639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FC1EC8C-745E-4C6A-B2F6-44694B8B64F1}" type="slidenum">
              <a:rPr lang="en-US" smtClean="0"/>
              <a:pPr/>
              <a:t>8</a:t>
            </a:fld>
            <a:endParaRPr lang="en-US"/>
          </a:p>
        </p:txBody>
      </p:sp>
    </p:spTree>
    <p:extLst>
      <p:ext uri="{BB962C8B-B14F-4D97-AF65-F5344CB8AC3E}">
        <p14:creationId xmlns:p14="http://schemas.microsoft.com/office/powerpoint/2010/main" val="21296202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FC1EC8C-745E-4C6A-B2F6-44694B8B64F1}" type="slidenum">
              <a:rPr lang="en-US" smtClean="0"/>
              <a:pPr/>
              <a:t>9</a:t>
            </a:fld>
            <a:endParaRPr lang="en-US"/>
          </a:p>
        </p:txBody>
      </p:sp>
    </p:spTree>
    <p:extLst>
      <p:ext uri="{BB962C8B-B14F-4D97-AF65-F5344CB8AC3E}">
        <p14:creationId xmlns:p14="http://schemas.microsoft.com/office/powerpoint/2010/main" val="2754377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C5045CDB-E9D1-48E1-9F24-AA421647AE3D}" type="datetimeFigureOut">
              <a:rPr lang="en-US" smtClean="0"/>
              <a:pPr/>
              <a:t>4/14/25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8CCD94-A265-4F10-BF31-7F2CF74FCA42}" type="slidenum">
              <a:rPr lang="en-US" smtClean="0"/>
              <a:pPr/>
              <a:t>‹#›</a:t>
            </a:fld>
            <a:endParaRPr lang="en-US"/>
          </a:p>
        </p:txBody>
      </p:sp>
    </p:spTree>
    <p:extLst>
      <p:ext uri="{BB962C8B-B14F-4D97-AF65-F5344CB8AC3E}">
        <p14:creationId xmlns:p14="http://schemas.microsoft.com/office/powerpoint/2010/main" val="315639940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045CDB-E9D1-48E1-9F24-AA421647AE3D}" type="datetimeFigureOut">
              <a:rPr lang="en-US" smtClean="0"/>
              <a:pPr/>
              <a:t>4/14/25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8CCD94-A265-4F10-BF31-7F2CF74FCA42}" type="slidenum">
              <a:rPr lang="en-US" smtClean="0"/>
              <a:pPr/>
              <a:t>‹#›</a:t>
            </a:fld>
            <a:endParaRPr lang="en-US"/>
          </a:p>
        </p:txBody>
      </p:sp>
    </p:spTree>
    <p:extLst>
      <p:ext uri="{BB962C8B-B14F-4D97-AF65-F5344CB8AC3E}">
        <p14:creationId xmlns:p14="http://schemas.microsoft.com/office/powerpoint/2010/main" val="2406949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045CDB-E9D1-48E1-9F24-AA421647AE3D}" type="datetimeFigureOut">
              <a:rPr lang="en-US" smtClean="0"/>
              <a:pPr/>
              <a:t>4/14/25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8CCD94-A265-4F10-BF31-7F2CF74FCA42}" type="slidenum">
              <a:rPr lang="en-US" smtClean="0"/>
              <a:pPr/>
              <a:t>‹#›</a:t>
            </a:fld>
            <a:endParaRPr lang="en-US"/>
          </a:p>
        </p:txBody>
      </p:sp>
    </p:spTree>
    <p:extLst>
      <p:ext uri="{BB962C8B-B14F-4D97-AF65-F5344CB8AC3E}">
        <p14:creationId xmlns:p14="http://schemas.microsoft.com/office/powerpoint/2010/main" val="2689004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5045CDB-E9D1-48E1-9F24-AA421647AE3D}" type="datetimeFigureOut">
              <a:rPr lang="en-US" smtClean="0"/>
              <a:pPr/>
              <a:t>4/14/25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8CCD94-A265-4F10-BF31-7F2CF74FCA42}" type="slidenum">
              <a:rPr lang="en-US" smtClean="0"/>
              <a:pPr/>
              <a:t>‹#›</a:t>
            </a:fld>
            <a:endParaRPr lang="en-US"/>
          </a:p>
        </p:txBody>
      </p:sp>
    </p:spTree>
    <p:extLst>
      <p:ext uri="{BB962C8B-B14F-4D97-AF65-F5344CB8AC3E}">
        <p14:creationId xmlns:p14="http://schemas.microsoft.com/office/powerpoint/2010/main" val="281772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C5045CDB-E9D1-48E1-9F24-AA421647AE3D}" type="datetimeFigureOut">
              <a:rPr lang="en-US" smtClean="0"/>
              <a:pPr/>
              <a:t>4/14/25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8CCD94-A265-4F10-BF31-7F2CF74FCA42}" type="slidenum">
              <a:rPr lang="en-US" smtClean="0"/>
              <a:pPr/>
              <a:t>‹#›</a:t>
            </a:fld>
            <a:endParaRPr lang="en-US"/>
          </a:p>
        </p:txBody>
      </p:sp>
    </p:spTree>
    <p:extLst>
      <p:ext uri="{BB962C8B-B14F-4D97-AF65-F5344CB8AC3E}">
        <p14:creationId xmlns:p14="http://schemas.microsoft.com/office/powerpoint/2010/main" val="280311464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C5045CDB-E9D1-48E1-9F24-AA421647AE3D}" type="datetimeFigureOut">
              <a:rPr lang="en-US" smtClean="0"/>
              <a:pPr/>
              <a:t>4/14/25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E48CCD94-A265-4F10-BF31-7F2CF74FCA42}" type="slidenum">
              <a:rPr lang="en-US" smtClean="0"/>
              <a:pPr/>
              <a:t>‹#›</a:t>
            </a:fld>
            <a:endParaRPr lang="en-US"/>
          </a:p>
        </p:txBody>
      </p:sp>
    </p:spTree>
    <p:extLst>
      <p:ext uri="{BB962C8B-B14F-4D97-AF65-F5344CB8AC3E}">
        <p14:creationId xmlns:p14="http://schemas.microsoft.com/office/powerpoint/2010/main" val="693013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C5045CDB-E9D1-48E1-9F24-AA421647AE3D}" type="datetimeFigureOut">
              <a:rPr lang="en-US" smtClean="0"/>
              <a:pPr/>
              <a:t>4/14/25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8CCD94-A265-4F10-BF31-7F2CF74FCA42}" type="slidenum">
              <a:rPr lang="en-US" smtClean="0"/>
              <a:pPr/>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901750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5045CDB-E9D1-48E1-9F24-AA421647AE3D}" type="datetimeFigureOut">
              <a:rPr lang="en-US" smtClean="0"/>
              <a:pPr/>
              <a:t>4/14/25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8CCD94-A265-4F10-BF31-7F2CF74FCA42}" type="slidenum">
              <a:rPr lang="en-US" smtClean="0"/>
              <a:pPr/>
              <a:t>‹#›</a:t>
            </a:fld>
            <a:endParaRPr lang="en-US"/>
          </a:p>
        </p:txBody>
      </p:sp>
    </p:spTree>
    <p:extLst>
      <p:ext uri="{BB962C8B-B14F-4D97-AF65-F5344CB8AC3E}">
        <p14:creationId xmlns:p14="http://schemas.microsoft.com/office/powerpoint/2010/main" val="2800240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045CDB-E9D1-48E1-9F24-AA421647AE3D}" type="datetimeFigureOut">
              <a:rPr lang="en-US" smtClean="0"/>
              <a:pPr/>
              <a:t>4/14/25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8CCD94-A265-4F10-BF31-7F2CF74FCA42}" type="slidenum">
              <a:rPr lang="en-US" smtClean="0"/>
              <a:pPr/>
              <a:t>‹#›</a:t>
            </a:fld>
            <a:endParaRPr lang="en-US"/>
          </a:p>
        </p:txBody>
      </p:sp>
    </p:spTree>
    <p:extLst>
      <p:ext uri="{BB962C8B-B14F-4D97-AF65-F5344CB8AC3E}">
        <p14:creationId xmlns:p14="http://schemas.microsoft.com/office/powerpoint/2010/main" val="4076493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C5045CDB-E9D1-48E1-9F24-AA421647AE3D}" type="datetimeFigureOut">
              <a:rPr lang="en-US" smtClean="0"/>
              <a:pPr/>
              <a:t>4/14/25</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E48CCD94-A265-4F10-BF31-7F2CF74FCA42}" type="slidenum">
              <a:rPr lang="en-US" smtClean="0"/>
              <a:pPr/>
              <a:t>‹#›</a:t>
            </a:fld>
            <a:endParaRPr lang="en-US"/>
          </a:p>
        </p:txBody>
      </p:sp>
    </p:spTree>
    <p:extLst>
      <p:ext uri="{BB962C8B-B14F-4D97-AF65-F5344CB8AC3E}">
        <p14:creationId xmlns:p14="http://schemas.microsoft.com/office/powerpoint/2010/main" val="1436342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C5045CDB-E9D1-48E1-9F24-AA421647AE3D}" type="datetimeFigureOut">
              <a:rPr lang="en-US" smtClean="0"/>
              <a:pPr/>
              <a:t>4/14/25</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E48CCD94-A265-4F10-BF31-7F2CF74FCA42}" type="slidenum">
              <a:rPr lang="en-US" smtClean="0"/>
              <a:pPr/>
              <a:t>‹#›</a:t>
            </a:fld>
            <a:endParaRPr lang="en-US"/>
          </a:p>
        </p:txBody>
      </p:sp>
    </p:spTree>
    <p:extLst>
      <p:ext uri="{BB962C8B-B14F-4D97-AF65-F5344CB8AC3E}">
        <p14:creationId xmlns:p14="http://schemas.microsoft.com/office/powerpoint/2010/main" val="1251578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C5045CDB-E9D1-48E1-9F24-AA421647AE3D}" type="datetimeFigureOut">
              <a:rPr lang="en-US" smtClean="0"/>
              <a:pPr/>
              <a:t>4/14/25</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E48CCD94-A265-4F10-BF31-7F2CF74FCA42}" type="slidenum">
              <a:rPr lang="en-US" smtClean="0"/>
              <a:pPr/>
              <a:t>‹#›</a:t>
            </a:fld>
            <a:endParaRPr lang="en-US"/>
          </a:p>
        </p:txBody>
      </p:sp>
    </p:spTree>
    <p:extLst>
      <p:ext uri="{BB962C8B-B14F-4D97-AF65-F5344CB8AC3E}">
        <p14:creationId xmlns:p14="http://schemas.microsoft.com/office/powerpoint/2010/main" val="2736475902"/>
      </p:ext>
    </p:extLst>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p:cNvCxnSpPr/>
          <p:nvPr/>
        </p:nvCxnSpPr>
        <p:spPr>
          <a:xfrm flipH="1">
            <a:off x="0" y="1435768"/>
            <a:ext cx="60960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0" y="1828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0800000">
            <a:off x="0" y="304800"/>
            <a:ext cx="20574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0800000">
            <a:off x="0" y="1066800"/>
            <a:ext cx="4800600" cy="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0800000">
            <a:off x="0" y="685800"/>
            <a:ext cx="3962400" cy="0"/>
          </a:xfrm>
          <a:prstGeom prst="line">
            <a:avLst/>
          </a:prstGeom>
          <a:ln w="1270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9" name="Group 8"/>
          <p:cNvGrpSpPr/>
          <p:nvPr/>
        </p:nvGrpSpPr>
        <p:grpSpPr>
          <a:xfrm>
            <a:off x="8077200" y="6172200"/>
            <a:ext cx="4114800" cy="605118"/>
            <a:chOff x="1752600" y="2971800"/>
            <a:chExt cx="7391400" cy="1524000"/>
          </a:xfrm>
        </p:grpSpPr>
        <p:cxnSp>
          <p:nvCxnSpPr>
            <p:cNvPr id="10" name="Straight Connector 9"/>
            <p:cNvCxnSpPr/>
            <p:nvPr/>
          </p:nvCxnSpPr>
          <p:spPr>
            <a:xfrm>
              <a:off x="1752600" y="2971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124200" y="3352800"/>
              <a:ext cx="60198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343400" y="3733800"/>
              <a:ext cx="4800600" cy="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181600" y="4114800"/>
              <a:ext cx="3962400" cy="0"/>
            </a:xfrm>
            <a:prstGeom prst="line">
              <a:avLst/>
            </a:prstGeom>
            <a:ln w="1270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086600" y="4495800"/>
              <a:ext cx="20574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6" name="TextBox 5"/>
          <p:cNvSpPr txBox="1"/>
          <p:nvPr/>
        </p:nvSpPr>
        <p:spPr>
          <a:xfrm>
            <a:off x="876300" y="2213809"/>
            <a:ext cx="10439400" cy="3170099"/>
          </a:xfrm>
          <a:prstGeom prst="rect">
            <a:avLst/>
          </a:prstGeom>
          <a:noFill/>
        </p:spPr>
        <p:txBody>
          <a:bodyPr wrap="square" rtlCol="0">
            <a:spAutoFit/>
          </a:bodyPr>
          <a:lstStyle/>
          <a:p>
            <a:pPr algn="ctr"/>
            <a:r>
              <a:rPr lang="en-US" sz="6000" dirty="0">
                <a:latin typeface="Times New Roman" panose="02020603050405020304" pitchFamily="18" charset="0"/>
                <a:cs typeface="Times New Roman" panose="02020603050405020304" pitchFamily="18" charset="0"/>
              </a:rPr>
              <a:t>Character Transformation in Leadership</a:t>
            </a:r>
            <a:endParaRPr lang="en-US" sz="1600" dirty="0">
              <a:latin typeface="Times New Roman" panose="02020603050405020304" pitchFamily="18" charset="0"/>
              <a:cs typeface="Times New Roman" panose="02020603050405020304" pitchFamily="18" charset="0"/>
            </a:endParaRPr>
          </a:p>
          <a:p>
            <a:pPr algn="ctr"/>
            <a:endParaRPr lang="en-US" sz="1600" dirty="0">
              <a:latin typeface="Times New Roman" panose="02020603050405020304" pitchFamily="18" charset="0"/>
              <a:cs typeface="Times New Roman" panose="02020603050405020304" pitchFamily="18" charset="0"/>
            </a:endParaRPr>
          </a:p>
          <a:p>
            <a:pPr algn="ctr"/>
            <a:r>
              <a:rPr lang="en-US" sz="3200" dirty="0">
                <a:latin typeface="Times New Roman" panose="02020603050405020304" pitchFamily="18" charset="0"/>
                <a:cs typeface="Times New Roman" panose="02020603050405020304" pitchFamily="18" charset="0"/>
              </a:rPr>
              <a:t>Dr. Jeff Iorg</a:t>
            </a:r>
          </a:p>
          <a:p>
            <a:pPr algn="ctr"/>
            <a:r>
              <a:rPr lang="en-US" sz="3200" dirty="0">
                <a:latin typeface="Times New Roman" panose="02020603050405020304" pitchFamily="18" charset="0"/>
                <a:cs typeface="Times New Roman" panose="02020603050405020304" pitchFamily="18" charset="0"/>
              </a:rPr>
              <a:t>President, Gateway Seminary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530216" y="1648666"/>
            <a:ext cx="11125200" cy="4495800"/>
          </a:xfrm>
          <a:prstGeom prst="rect">
            <a:avLst/>
          </a:prstGeom>
        </p:spPr>
        <p:txBody>
          <a:bodyPr vert="horz" lIns="91440" tIns="45720" rIns="91440" bIns="45720" rtlCol="0" anchor="ctr">
            <a:normAutofit/>
          </a:bodyPr>
          <a:lstStyle/>
          <a:p>
            <a:pPr>
              <a:spcBef>
                <a:spcPct val="0"/>
              </a:spcBef>
              <a:defRPr/>
            </a:pPr>
            <a:r>
              <a:rPr lang="en-US" sz="4000" dirty="0">
                <a:latin typeface="Times New Roman" pitchFamily="18" charset="0"/>
                <a:ea typeface="+mj-ea"/>
                <a:cs typeface="Times New Roman" pitchFamily="18" charset="0"/>
              </a:rPr>
              <a:t>Practice disciplined discernment</a:t>
            </a:r>
          </a:p>
          <a:p>
            <a:pPr lvl="1">
              <a:spcBef>
                <a:spcPct val="0"/>
              </a:spcBef>
              <a:buFont typeface="Arial" charset="0"/>
              <a:buChar char="•"/>
              <a:defRPr/>
            </a:pPr>
            <a:r>
              <a:rPr lang="en-US" sz="2800" dirty="0">
                <a:latin typeface="Times New Roman" pitchFamily="18" charset="0"/>
                <a:ea typeface="+mj-ea"/>
                <a:cs typeface="Times New Roman" pitchFamily="18" charset="0"/>
              </a:rPr>
              <a:t> </a:t>
            </a:r>
            <a:r>
              <a:rPr lang="en-US" sz="2500" dirty="0">
                <a:latin typeface="Times New Roman" pitchFamily="18" charset="0"/>
                <a:ea typeface="+mj-ea"/>
                <a:cs typeface="Times New Roman" pitchFamily="18" charset="0"/>
              </a:rPr>
              <a:t>Definition of disciplined discernment –  Discovering how God is shaping your character by asking the right question and allowing time to </a:t>
            </a:r>
          </a:p>
          <a:p>
            <a:pPr lvl="1">
              <a:spcBef>
                <a:spcPct val="0"/>
              </a:spcBef>
              <a:defRPr/>
            </a:pPr>
            <a:r>
              <a:rPr lang="en-US" sz="2500" dirty="0">
                <a:latin typeface="Times New Roman" pitchFamily="18" charset="0"/>
                <a:ea typeface="+mj-ea"/>
                <a:cs typeface="Times New Roman" pitchFamily="18" charset="0"/>
              </a:rPr>
              <a:t>discover the full answer.</a:t>
            </a:r>
          </a:p>
          <a:p>
            <a:pPr lvl="1">
              <a:spcBef>
                <a:spcPct val="0"/>
              </a:spcBef>
              <a:buFont typeface="Arial" charset="0"/>
              <a:buChar char="•"/>
              <a:defRPr/>
            </a:pPr>
            <a:endParaRPr lang="en-US" sz="1000" dirty="0">
              <a:latin typeface="Times New Roman" pitchFamily="18" charset="0"/>
              <a:ea typeface="+mj-ea"/>
              <a:cs typeface="Times New Roman" pitchFamily="18" charset="0"/>
            </a:endParaRPr>
          </a:p>
          <a:p>
            <a:pPr lvl="1">
              <a:spcBef>
                <a:spcPct val="0"/>
              </a:spcBef>
              <a:buFont typeface="Arial" charset="0"/>
              <a:buChar char="•"/>
              <a:defRPr/>
            </a:pPr>
            <a:r>
              <a:rPr lang="en-US" sz="2500" i="1" dirty="0">
                <a:latin typeface="Times New Roman" pitchFamily="18" charset="0"/>
                <a:ea typeface="+mj-ea"/>
                <a:cs typeface="Times New Roman" pitchFamily="18" charset="0"/>
              </a:rPr>
              <a:t> </a:t>
            </a:r>
            <a:r>
              <a:rPr lang="en-US" sz="2500" dirty="0">
                <a:latin typeface="Times New Roman" pitchFamily="18" charset="0"/>
                <a:ea typeface="+mj-ea"/>
                <a:cs typeface="Times New Roman" pitchFamily="18" charset="0"/>
              </a:rPr>
              <a:t>The question leading to disciplined discernment.</a:t>
            </a:r>
          </a:p>
          <a:p>
            <a:pPr lvl="1">
              <a:spcBef>
                <a:spcPct val="0"/>
              </a:spcBef>
              <a:defRPr/>
            </a:pPr>
            <a:endParaRPr lang="en-US" sz="1000" dirty="0">
              <a:latin typeface="Times New Roman" pitchFamily="18" charset="0"/>
              <a:ea typeface="+mj-ea"/>
              <a:cs typeface="Times New Roman" pitchFamily="18" charset="0"/>
            </a:endParaRPr>
          </a:p>
          <a:p>
            <a:pPr lvl="1">
              <a:spcBef>
                <a:spcPct val="0"/>
              </a:spcBef>
              <a:defRPr/>
            </a:pPr>
            <a:r>
              <a:rPr lang="en-US" sz="2800" dirty="0">
                <a:latin typeface="Times New Roman" pitchFamily="18" charset="0"/>
                <a:ea typeface="+mj-ea"/>
                <a:cs typeface="Times New Roman" pitchFamily="18" charset="0"/>
              </a:rPr>
              <a:t>  </a:t>
            </a:r>
            <a:r>
              <a:rPr lang="en-US" sz="2500" dirty="0">
                <a:latin typeface="Times New Roman" pitchFamily="18" charset="0"/>
                <a:ea typeface="+mj-ea"/>
                <a:cs typeface="Times New Roman" pitchFamily="18" charset="0"/>
              </a:rPr>
              <a:t>“Father, why are you allowing this to happen             </a:t>
            </a:r>
          </a:p>
          <a:p>
            <a:pPr lvl="1">
              <a:spcBef>
                <a:spcPct val="0"/>
              </a:spcBef>
              <a:defRPr/>
            </a:pPr>
            <a:r>
              <a:rPr lang="en-US" sz="2500" dirty="0">
                <a:latin typeface="Times New Roman" pitchFamily="18" charset="0"/>
                <a:ea typeface="+mj-ea"/>
                <a:cs typeface="Times New Roman" pitchFamily="18" charset="0"/>
              </a:rPr>
              <a:t>    to me?”</a:t>
            </a:r>
          </a:p>
          <a:p>
            <a:pPr lvl="1">
              <a:spcBef>
                <a:spcPct val="0"/>
              </a:spcBef>
              <a:buFont typeface="Arial" charset="0"/>
              <a:buChar char="•"/>
              <a:defRPr/>
            </a:pPr>
            <a:endParaRPr lang="en-US" sz="3000" i="1" dirty="0">
              <a:latin typeface="Times New Roman" pitchFamily="18" charset="0"/>
              <a:ea typeface="+mj-ea"/>
              <a:cs typeface="Times New Roman" pitchFamily="18" charset="0"/>
            </a:endParaRPr>
          </a:p>
        </p:txBody>
      </p:sp>
      <p:grpSp>
        <p:nvGrpSpPr>
          <p:cNvPr id="25" name="Group 24"/>
          <p:cNvGrpSpPr/>
          <p:nvPr/>
        </p:nvGrpSpPr>
        <p:grpSpPr>
          <a:xfrm>
            <a:off x="8077200" y="6172200"/>
            <a:ext cx="4114800" cy="605118"/>
            <a:chOff x="1752600" y="2971800"/>
            <a:chExt cx="7391400" cy="1524000"/>
          </a:xfrm>
        </p:grpSpPr>
        <p:cxnSp>
          <p:nvCxnSpPr>
            <p:cNvPr id="26" name="Straight Connector 25"/>
            <p:cNvCxnSpPr/>
            <p:nvPr/>
          </p:nvCxnSpPr>
          <p:spPr>
            <a:xfrm>
              <a:off x="1752600" y="2971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124200" y="3352800"/>
              <a:ext cx="60198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343400" y="3733800"/>
              <a:ext cx="4800600" cy="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5181600" y="4114800"/>
              <a:ext cx="3962400" cy="0"/>
            </a:xfrm>
            <a:prstGeom prst="line">
              <a:avLst/>
            </a:prstGeom>
            <a:ln w="1270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7086600" y="4495800"/>
              <a:ext cx="20574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31" name="Group 30"/>
          <p:cNvGrpSpPr/>
          <p:nvPr/>
        </p:nvGrpSpPr>
        <p:grpSpPr>
          <a:xfrm>
            <a:off x="20053" y="1317628"/>
            <a:ext cx="7391400" cy="228601"/>
            <a:chOff x="0" y="1219199"/>
            <a:chExt cx="7391400" cy="228601"/>
          </a:xfrm>
        </p:grpSpPr>
        <p:cxnSp>
          <p:nvCxnSpPr>
            <p:cNvPr id="32" name="Straight Connector 31"/>
            <p:cNvCxnSpPr/>
            <p:nvPr/>
          </p:nvCxnSpPr>
          <p:spPr>
            <a:xfrm rot="10800000">
              <a:off x="0" y="1447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0800000">
              <a:off x="0" y="1219199"/>
              <a:ext cx="60198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34" name="Title 1"/>
          <p:cNvSpPr txBox="1">
            <a:spLocks/>
          </p:cNvSpPr>
          <p:nvPr/>
        </p:nvSpPr>
        <p:spPr>
          <a:xfrm>
            <a:off x="152400" y="228600"/>
            <a:ext cx="11658600" cy="1089028"/>
          </a:xfrm>
          <a:prstGeom prst="rect">
            <a:avLst/>
          </a:prstGeom>
        </p:spPr>
        <p:txBody>
          <a:bodyPr vert="horz" lIns="91440" tIns="45720" rIns="91440" bIns="45720" rtlCol="0" anchor="ctr">
            <a:normAutofit/>
          </a:bodyPr>
          <a:lstStyle/>
          <a:p>
            <a:pPr>
              <a:spcBef>
                <a:spcPct val="0"/>
              </a:spcBef>
              <a:defRPr/>
            </a:pPr>
            <a:r>
              <a:rPr lang="en-US" sz="3200" dirty="0">
                <a:latin typeface="Times New Roman" pitchFamily="18" charset="0"/>
                <a:cs typeface="Times New Roman" pitchFamily="18" charset="0"/>
              </a:rPr>
              <a:t>DISCERNING GOD’S SHAPING WORK IN YOUR CURRENT SETTING – </a:t>
            </a:r>
            <a:r>
              <a:rPr lang="en-US" sz="2800" dirty="0">
                <a:latin typeface="Times New Roman" pitchFamily="18" charset="0"/>
                <a:cs typeface="Times New Roman" pitchFamily="18" charset="0"/>
              </a:rPr>
              <a:t>CHARACTER BUILDING 101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4">
                                            <p:txEl>
                                              <p:pRg st="0" end="0"/>
                                            </p:txEl>
                                          </p:spTgt>
                                        </p:tgtEl>
                                        <p:attrNameLst>
                                          <p:attrName>style.visibility</p:attrName>
                                        </p:attrNameLst>
                                      </p:cBhvr>
                                      <p:to>
                                        <p:strVal val="visible"/>
                                      </p:to>
                                    </p:set>
                                    <p:animEffect transition="in" filter="fade">
                                      <p:cBhvr>
                                        <p:cTn id="7" dur="500"/>
                                        <p:tgtEl>
                                          <p:spTgt spid="3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7">
                                            <p:txEl>
                                              <p:pRg st="2" end="2"/>
                                            </p:txEl>
                                          </p:spTgt>
                                        </p:tgtEl>
                                        <p:attrNameLst>
                                          <p:attrName>style.visibility</p:attrName>
                                        </p:attrNameLst>
                                      </p:cBhvr>
                                      <p:to>
                                        <p:strVal val="visible"/>
                                      </p:to>
                                    </p:set>
                                    <p:animEffect transition="in" filter="fade">
                                      <p:cBhvr>
                                        <p:cTn id="20" dur="500"/>
                                        <p:tgtEl>
                                          <p:spTgt spid="7">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Effect transition="in" filter="fade">
                                      <p:cBhvr>
                                        <p:cTn id="25" dur="500"/>
                                        <p:tgtEl>
                                          <p:spTgt spid="7">
                                            <p:txEl>
                                              <p:pRg st="4" end="4"/>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7">
                                            <p:txEl>
                                              <p:pRg st="6" end="6"/>
                                            </p:txEl>
                                          </p:spTgt>
                                        </p:tgtEl>
                                        <p:attrNameLst>
                                          <p:attrName>style.visibility</p:attrName>
                                        </p:attrNameLst>
                                      </p:cBhvr>
                                      <p:to>
                                        <p:strVal val="visible"/>
                                      </p:to>
                                    </p:set>
                                    <p:animEffect transition="in" filter="fade">
                                      <p:cBhvr>
                                        <p:cTn id="28" dur="500"/>
                                        <p:tgtEl>
                                          <p:spTgt spid="7">
                                            <p:txEl>
                                              <p:pRg st="6" end="6"/>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7">
                                            <p:txEl>
                                              <p:pRg st="7" end="7"/>
                                            </p:txEl>
                                          </p:spTgt>
                                        </p:tgtEl>
                                        <p:attrNameLst>
                                          <p:attrName>style.visibility</p:attrName>
                                        </p:attrNameLst>
                                      </p:cBhvr>
                                      <p:to>
                                        <p:strVal val="visible"/>
                                      </p:to>
                                    </p:set>
                                    <p:animEffect transition="in" filter="fade">
                                      <p:cBhvr>
                                        <p:cTn id="31"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533400" y="1508760"/>
            <a:ext cx="11277600" cy="4739640"/>
          </a:xfrm>
          <a:prstGeom prst="rect">
            <a:avLst/>
          </a:prstGeom>
        </p:spPr>
        <p:txBody>
          <a:bodyPr vert="horz" lIns="91440" tIns="45720" rIns="91440" bIns="45720" rtlCol="0" anchor="ctr">
            <a:normAutofit/>
          </a:bodyPr>
          <a:lstStyle/>
          <a:p>
            <a:pPr>
              <a:spcBef>
                <a:spcPct val="0"/>
              </a:spcBef>
              <a:buFont typeface="Arial" charset="0"/>
              <a:buChar char="•"/>
              <a:defRPr/>
            </a:pPr>
            <a:r>
              <a:rPr lang="en-US" sz="3000" i="1" dirty="0">
                <a:latin typeface="Times New Roman" pitchFamily="18" charset="0"/>
                <a:ea typeface="+mj-ea"/>
                <a:cs typeface="Times New Roman" pitchFamily="18" charset="0"/>
              </a:rPr>
              <a:t> </a:t>
            </a:r>
            <a:r>
              <a:rPr lang="en-US" sz="3000" dirty="0">
                <a:latin typeface="Times New Roman" pitchFamily="18" charset="0"/>
                <a:ea typeface="+mj-ea"/>
                <a:cs typeface="Times New Roman" pitchFamily="18" charset="0"/>
              </a:rPr>
              <a:t>The time needed for disciplined discernment –  </a:t>
            </a:r>
          </a:p>
          <a:p>
            <a:pPr>
              <a:spcBef>
                <a:spcPct val="0"/>
              </a:spcBef>
              <a:defRPr/>
            </a:pPr>
            <a:r>
              <a:rPr lang="en-US" sz="3000" dirty="0">
                <a:latin typeface="Times New Roman" pitchFamily="18" charset="0"/>
                <a:ea typeface="+mj-ea"/>
                <a:cs typeface="Times New Roman" pitchFamily="18" charset="0"/>
              </a:rPr>
              <a:t>   more time than you think!</a:t>
            </a:r>
            <a:r>
              <a:rPr lang="en-US" sz="3000" i="1" dirty="0">
                <a:latin typeface="Times New Roman" pitchFamily="18" charset="0"/>
                <a:ea typeface="+mj-ea"/>
                <a:cs typeface="Times New Roman" pitchFamily="18" charset="0"/>
              </a:rPr>
              <a:t> </a:t>
            </a:r>
          </a:p>
          <a:p>
            <a:pPr lvl="1">
              <a:spcBef>
                <a:spcPct val="0"/>
              </a:spcBef>
              <a:buFont typeface="Arial" charset="0"/>
              <a:buChar char="•"/>
              <a:defRPr/>
            </a:pPr>
            <a:endParaRPr lang="en-US" sz="1000" i="1" dirty="0">
              <a:latin typeface="Times New Roman" pitchFamily="18" charset="0"/>
              <a:ea typeface="+mj-ea"/>
              <a:cs typeface="Times New Roman" pitchFamily="18" charset="0"/>
            </a:endParaRPr>
          </a:p>
          <a:p>
            <a:pPr>
              <a:spcBef>
                <a:spcPct val="0"/>
              </a:spcBef>
              <a:buFont typeface="Arial" charset="0"/>
              <a:buChar char="•"/>
              <a:defRPr/>
            </a:pPr>
            <a:r>
              <a:rPr lang="en-US" sz="3000" dirty="0">
                <a:latin typeface="Times New Roman" pitchFamily="18" charset="0"/>
                <a:ea typeface="+mj-ea"/>
                <a:cs typeface="Times New Roman" pitchFamily="18" charset="0"/>
              </a:rPr>
              <a:t> The process of disciplined discernment</a:t>
            </a:r>
          </a:p>
          <a:p>
            <a:pPr lvl="1">
              <a:spcBef>
                <a:spcPct val="0"/>
              </a:spcBef>
              <a:buFont typeface="Arial" charset="0"/>
              <a:buChar char="•"/>
              <a:defRPr/>
            </a:pPr>
            <a:r>
              <a:rPr lang="en-US" sz="2500" i="1" dirty="0">
                <a:latin typeface="Times New Roman" pitchFamily="18" charset="0"/>
                <a:ea typeface="+mj-ea"/>
                <a:cs typeface="Times New Roman" pitchFamily="18" charset="0"/>
              </a:rPr>
              <a:t> </a:t>
            </a:r>
            <a:r>
              <a:rPr lang="en-US" sz="2500" dirty="0">
                <a:latin typeface="Times New Roman" pitchFamily="18" charset="0"/>
                <a:ea typeface="+mj-ea"/>
                <a:cs typeface="Times New Roman" pitchFamily="18" charset="0"/>
              </a:rPr>
              <a:t>Establish the biblical standard for Christian character.</a:t>
            </a:r>
          </a:p>
          <a:p>
            <a:pPr lvl="2">
              <a:spcBef>
                <a:spcPct val="0"/>
              </a:spcBef>
              <a:buFont typeface="Arial" charset="0"/>
              <a:buChar char="•"/>
              <a:defRPr/>
            </a:pPr>
            <a:endParaRPr lang="en-US" sz="1000" dirty="0">
              <a:latin typeface="Times New Roman" pitchFamily="18" charset="0"/>
              <a:ea typeface="+mj-ea"/>
              <a:cs typeface="Times New Roman" pitchFamily="18" charset="0"/>
            </a:endParaRPr>
          </a:p>
          <a:p>
            <a:pPr lvl="1">
              <a:spcBef>
                <a:spcPct val="0"/>
              </a:spcBef>
              <a:buFont typeface="Arial" charset="0"/>
              <a:buChar char="•"/>
              <a:defRPr/>
            </a:pPr>
            <a:r>
              <a:rPr lang="en-US" sz="2500" i="1" dirty="0">
                <a:latin typeface="Times New Roman" pitchFamily="18" charset="0"/>
                <a:ea typeface="+mj-ea"/>
                <a:cs typeface="Times New Roman" pitchFamily="18" charset="0"/>
              </a:rPr>
              <a:t> </a:t>
            </a:r>
            <a:r>
              <a:rPr lang="en-US" sz="2500" dirty="0">
                <a:latin typeface="Times New Roman" pitchFamily="18" charset="0"/>
                <a:ea typeface="+mj-ea"/>
                <a:cs typeface="Times New Roman" pitchFamily="18" charset="0"/>
              </a:rPr>
              <a:t>Consider how your God-allowed circumstances are </a:t>
            </a:r>
          </a:p>
          <a:p>
            <a:pPr lvl="1">
              <a:spcBef>
                <a:spcPct val="0"/>
              </a:spcBef>
              <a:defRPr/>
            </a:pPr>
            <a:r>
              <a:rPr lang="en-US" sz="2500" dirty="0">
                <a:latin typeface="Times New Roman" pitchFamily="18" charset="0"/>
                <a:ea typeface="+mj-ea"/>
                <a:cs typeface="Times New Roman" pitchFamily="18" charset="0"/>
              </a:rPr>
              <a:t>  challenging your lack of alignment with </a:t>
            </a:r>
          </a:p>
          <a:p>
            <a:pPr lvl="1">
              <a:spcBef>
                <a:spcPct val="0"/>
              </a:spcBef>
              <a:defRPr/>
            </a:pPr>
            <a:r>
              <a:rPr lang="en-US" sz="2500" dirty="0">
                <a:latin typeface="Times New Roman" pitchFamily="18" charset="0"/>
                <a:ea typeface="+mj-ea"/>
                <a:cs typeface="Times New Roman" pitchFamily="18" charset="0"/>
              </a:rPr>
              <a:t>  the biblical standard.</a:t>
            </a:r>
          </a:p>
          <a:p>
            <a:pPr lvl="2">
              <a:spcBef>
                <a:spcPct val="0"/>
              </a:spcBef>
              <a:buFont typeface="Arial" charset="0"/>
              <a:buChar char="•"/>
              <a:defRPr/>
            </a:pPr>
            <a:endParaRPr lang="en-US" sz="1000" dirty="0">
              <a:latin typeface="Times New Roman" pitchFamily="18" charset="0"/>
              <a:ea typeface="+mj-ea"/>
              <a:cs typeface="Times New Roman" pitchFamily="18" charset="0"/>
            </a:endParaRPr>
          </a:p>
          <a:p>
            <a:pPr lvl="1">
              <a:spcBef>
                <a:spcPct val="0"/>
              </a:spcBef>
              <a:buFont typeface="Arial" charset="0"/>
              <a:buChar char="•"/>
              <a:defRPr/>
            </a:pPr>
            <a:r>
              <a:rPr lang="en-US" sz="2500" i="1" dirty="0">
                <a:latin typeface="Times New Roman" pitchFamily="18" charset="0"/>
                <a:ea typeface="+mj-ea"/>
                <a:cs typeface="Times New Roman" pitchFamily="18" charset="0"/>
              </a:rPr>
              <a:t> </a:t>
            </a:r>
            <a:r>
              <a:rPr lang="en-US" sz="2500" dirty="0">
                <a:latin typeface="Times New Roman" pitchFamily="18" charset="0"/>
                <a:ea typeface="+mj-ea"/>
                <a:cs typeface="Times New Roman" pitchFamily="18" charset="0"/>
              </a:rPr>
              <a:t>Choose to grow through the challenge and change</a:t>
            </a:r>
          </a:p>
          <a:p>
            <a:pPr lvl="1">
              <a:spcBef>
                <a:spcPct val="0"/>
              </a:spcBef>
              <a:defRPr/>
            </a:pPr>
            <a:r>
              <a:rPr lang="en-US" sz="2500" dirty="0">
                <a:latin typeface="Times New Roman" pitchFamily="18" charset="0"/>
                <a:ea typeface="+mj-ea"/>
                <a:cs typeface="Times New Roman" pitchFamily="18" charset="0"/>
              </a:rPr>
              <a:t>your behavior.</a:t>
            </a:r>
            <a:endParaRPr lang="en-US" sz="2500" i="1" dirty="0">
              <a:latin typeface="Times New Roman" pitchFamily="18" charset="0"/>
              <a:ea typeface="+mj-ea"/>
              <a:cs typeface="Times New Roman" pitchFamily="18" charset="0"/>
            </a:endParaRPr>
          </a:p>
          <a:p>
            <a:pPr>
              <a:spcBef>
                <a:spcPct val="0"/>
              </a:spcBef>
              <a:buFont typeface="Arial" charset="0"/>
              <a:buChar char="•"/>
              <a:defRPr/>
            </a:pPr>
            <a:endParaRPr lang="en-US" sz="3000" i="1" dirty="0">
              <a:latin typeface="Times New Roman" pitchFamily="18" charset="0"/>
              <a:ea typeface="+mj-ea"/>
              <a:cs typeface="Times New Roman" pitchFamily="18" charset="0"/>
            </a:endParaRPr>
          </a:p>
        </p:txBody>
      </p:sp>
      <p:grpSp>
        <p:nvGrpSpPr>
          <p:cNvPr id="22" name="Group 21"/>
          <p:cNvGrpSpPr/>
          <p:nvPr/>
        </p:nvGrpSpPr>
        <p:grpSpPr>
          <a:xfrm>
            <a:off x="8077200" y="6172200"/>
            <a:ext cx="4114800" cy="605118"/>
            <a:chOff x="1752600" y="2971800"/>
            <a:chExt cx="7391400" cy="1524000"/>
          </a:xfrm>
        </p:grpSpPr>
        <p:cxnSp>
          <p:nvCxnSpPr>
            <p:cNvPr id="23" name="Straight Connector 22"/>
            <p:cNvCxnSpPr/>
            <p:nvPr/>
          </p:nvCxnSpPr>
          <p:spPr>
            <a:xfrm>
              <a:off x="1752600" y="2971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124200" y="3352800"/>
              <a:ext cx="60198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343400" y="3733800"/>
              <a:ext cx="4800600" cy="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181600" y="4114800"/>
              <a:ext cx="3962400" cy="0"/>
            </a:xfrm>
            <a:prstGeom prst="line">
              <a:avLst/>
            </a:prstGeom>
            <a:ln w="1270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086600" y="4495800"/>
              <a:ext cx="20574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28" name="Group 27"/>
          <p:cNvGrpSpPr/>
          <p:nvPr/>
        </p:nvGrpSpPr>
        <p:grpSpPr>
          <a:xfrm>
            <a:off x="20053" y="1317628"/>
            <a:ext cx="7391400" cy="228601"/>
            <a:chOff x="0" y="1219199"/>
            <a:chExt cx="7391400" cy="228601"/>
          </a:xfrm>
        </p:grpSpPr>
        <p:cxnSp>
          <p:nvCxnSpPr>
            <p:cNvPr id="29" name="Straight Connector 28"/>
            <p:cNvCxnSpPr/>
            <p:nvPr/>
          </p:nvCxnSpPr>
          <p:spPr>
            <a:xfrm rot="10800000">
              <a:off x="0" y="1447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0800000">
              <a:off x="0" y="1219199"/>
              <a:ext cx="60198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31" name="Title 1"/>
          <p:cNvSpPr txBox="1">
            <a:spLocks/>
          </p:cNvSpPr>
          <p:nvPr/>
        </p:nvSpPr>
        <p:spPr>
          <a:xfrm>
            <a:off x="152400" y="228600"/>
            <a:ext cx="11658600" cy="1089028"/>
          </a:xfrm>
          <a:prstGeom prst="rect">
            <a:avLst/>
          </a:prstGeom>
        </p:spPr>
        <p:txBody>
          <a:bodyPr vert="horz" lIns="91440" tIns="45720" rIns="91440" bIns="45720" rtlCol="0" anchor="ctr">
            <a:normAutofit/>
          </a:bodyPr>
          <a:lstStyle/>
          <a:p>
            <a:pPr>
              <a:spcBef>
                <a:spcPct val="0"/>
              </a:spcBef>
              <a:defRPr/>
            </a:pPr>
            <a:r>
              <a:rPr lang="en-US" sz="3200" dirty="0">
                <a:latin typeface="Times New Roman" pitchFamily="18" charset="0"/>
                <a:cs typeface="Times New Roman" pitchFamily="18" charset="0"/>
              </a:rPr>
              <a:t>DISCERNING GOD’S SHAPING WORK IN YOUR CURRENT SETTING – </a:t>
            </a:r>
            <a:r>
              <a:rPr lang="en-US" sz="2800" dirty="0">
                <a:latin typeface="Times New Roman" pitchFamily="18" charset="0"/>
                <a:cs typeface="Times New Roman" pitchFamily="18" charset="0"/>
              </a:rPr>
              <a:t>CHARACTER BUILDING 101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fade">
                                      <p:cBhvr>
                                        <p:cTn id="10" dur="500"/>
                                        <p:tgtEl>
                                          <p:spTgt spid="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animEffect transition="in" filter="fade">
                                      <p:cBhvr>
                                        <p:cTn id="15" dur="500"/>
                                        <p:tgtEl>
                                          <p:spTgt spid="7">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7">
                                            <p:txEl>
                                              <p:pRg st="4" end="4"/>
                                            </p:txEl>
                                          </p:spTgt>
                                        </p:tgtEl>
                                        <p:attrNameLst>
                                          <p:attrName>style.visibility</p:attrName>
                                        </p:attrNameLst>
                                      </p:cBhvr>
                                      <p:to>
                                        <p:strVal val="visible"/>
                                      </p:to>
                                    </p:set>
                                    <p:animEffect transition="in" filter="fade">
                                      <p:cBhvr>
                                        <p:cTn id="20" dur="500"/>
                                        <p:tgtEl>
                                          <p:spTgt spid="7">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7">
                                            <p:txEl>
                                              <p:pRg st="6" end="6"/>
                                            </p:txEl>
                                          </p:spTgt>
                                        </p:tgtEl>
                                        <p:attrNameLst>
                                          <p:attrName>style.visibility</p:attrName>
                                        </p:attrNameLst>
                                      </p:cBhvr>
                                      <p:to>
                                        <p:strVal val="visible"/>
                                      </p:to>
                                    </p:set>
                                    <p:animEffect transition="in" filter="fade">
                                      <p:cBhvr>
                                        <p:cTn id="25" dur="500"/>
                                        <p:tgtEl>
                                          <p:spTgt spid="7">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7">
                                            <p:txEl>
                                              <p:pRg st="7" end="7"/>
                                            </p:txEl>
                                          </p:spTgt>
                                        </p:tgtEl>
                                        <p:attrNameLst>
                                          <p:attrName>style.visibility</p:attrName>
                                        </p:attrNameLst>
                                      </p:cBhvr>
                                      <p:to>
                                        <p:strVal val="visible"/>
                                      </p:to>
                                    </p:set>
                                    <p:animEffect transition="in" filter="fade">
                                      <p:cBhvr>
                                        <p:cTn id="28" dur="500"/>
                                        <p:tgtEl>
                                          <p:spTgt spid="7">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7">
                                            <p:txEl>
                                              <p:pRg st="8" end="8"/>
                                            </p:txEl>
                                          </p:spTgt>
                                        </p:tgtEl>
                                        <p:attrNameLst>
                                          <p:attrName>style.visibility</p:attrName>
                                        </p:attrNameLst>
                                      </p:cBhvr>
                                      <p:to>
                                        <p:strVal val="visible"/>
                                      </p:to>
                                    </p:set>
                                    <p:animEffect transition="in" filter="fade">
                                      <p:cBhvr>
                                        <p:cTn id="31" dur="500"/>
                                        <p:tgtEl>
                                          <p:spTgt spid="7">
                                            <p:txEl>
                                              <p:pRg st="8" end="8"/>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7">
                                            <p:txEl>
                                              <p:pRg st="10" end="10"/>
                                            </p:txEl>
                                          </p:spTgt>
                                        </p:tgtEl>
                                        <p:attrNameLst>
                                          <p:attrName>style.visibility</p:attrName>
                                        </p:attrNameLst>
                                      </p:cBhvr>
                                      <p:to>
                                        <p:strVal val="visible"/>
                                      </p:to>
                                    </p:set>
                                    <p:animEffect transition="in" filter="fade">
                                      <p:cBhvr>
                                        <p:cTn id="36" dur="500"/>
                                        <p:tgtEl>
                                          <p:spTgt spid="7">
                                            <p:txEl>
                                              <p:pRg st="10" end="10"/>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7">
                                            <p:txEl>
                                              <p:pRg st="11" end="11"/>
                                            </p:txEl>
                                          </p:spTgt>
                                        </p:tgtEl>
                                        <p:attrNameLst>
                                          <p:attrName>style.visibility</p:attrName>
                                        </p:attrNameLst>
                                      </p:cBhvr>
                                      <p:to>
                                        <p:strVal val="visible"/>
                                      </p:to>
                                    </p:set>
                                    <p:animEffect transition="in" filter="fade">
                                      <p:cBhvr>
                                        <p:cTn id="39" dur="500"/>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914400" y="2057400"/>
            <a:ext cx="10668000" cy="3352800"/>
          </a:xfrm>
          <a:prstGeom prst="rect">
            <a:avLst/>
          </a:prstGeom>
        </p:spPr>
        <p:txBody>
          <a:bodyPr vert="horz" lIns="91440" tIns="45720" rIns="91440" bIns="45720" rtlCol="0" anchor="ctr">
            <a:noAutofit/>
          </a:bodyPr>
          <a:lstStyle/>
          <a:p>
            <a:pPr algn="ctr">
              <a:spcBef>
                <a:spcPct val="0"/>
              </a:spcBef>
              <a:defRPr/>
            </a:pPr>
            <a:r>
              <a:rPr lang="en-US" sz="3000" dirty="0">
                <a:latin typeface="Times New Roman" pitchFamily="18" charset="0"/>
                <a:ea typeface="+mj-ea"/>
                <a:cs typeface="Times New Roman" pitchFamily="18" charset="0"/>
              </a:rPr>
              <a:t>God is using your current leadership setting to change you.  Disciplined discernment reveals the purpose and mystery of God!</a:t>
            </a:r>
          </a:p>
        </p:txBody>
      </p:sp>
      <p:grpSp>
        <p:nvGrpSpPr>
          <p:cNvPr id="23" name="Group 22"/>
          <p:cNvGrpSpPr/>
          <p:nvPr/>
        </p:nvGrpSpPr>
        <p:grpSpPr>
          <a:xfrm>
            <a:off x="8077200" y="6172200"/>
            <a:ext cx="4114800" cy="605118"/>
            <a:chOff x="1752600" y="2971800"/>
            <a:chExt cx="7391400" cy="1524000"/>
          </a:xfrm>
        </p:grpSpPr>
        <p:cxnSp>
          <p:nvCxnSpPr>
            <p:cNvPr id="24" name="Straight Connector 23"/>
            <p:cNvCxnSpPr/>
            <p:nvPr/>
          </p:nvCxnSpPr>
          <p:spPr>
            <a:xfrm>
              <a:off x="1752600" y="2971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124200" y="3352800"/>
              <a:ext cx="60198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343400" y="3733800"/>
              <a:ext cx="4800600" cy="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181600" y="4114800"/>
              <a:ext cx="3962400" cy="0"/>
            </a:xfrm>
            <a:prstGeom prst="line">
              <a:avLst/>
            </a:prstGeom>
            <a:ln w="1270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7086600" y="4495800"/>
              <a:ext cx="20574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29" name="Group 28"/>
          <p:cNvGrpSpPr/>
          <p:nvPr/>
        </p:nvGrpSpPr>
        <p:grpSpPr>
          <a:xfrm>
            <a:off x="20053" y="1317628"/>
            <a:ext cx="7391400" cy="228601"/>
            <a:chOff x="0" y="1219199"/>
            <a:chExt cx="7391400" cy="228601"/>
          </a:xfrm>
        </p:grpSpPr>
        <p:cxnSp>
          <p:nvCxnSpPr>
            <p:cNvPr id="30" name="Straight Connector 29"/>
            <p:cNvCxnSpPr/>
            <p:nvPr/>
          </p:nvCxnSpPr>
          <p:spPr>
            <a:xfrm rot="10800000">
              <a:off x="0" y="1447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10800000">
              <a:off x="0" y="1219199"/>
              <a:ext cx="60198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32" name="Title 1"/>
          <p:cNvSpPr txBox="1">
            <a:spLocks/>
          </p:cNvSpPr>
          <p:nvPr/>
        </p:nvSpPr>
        <p:spPr>
          <a:xfrm>
            <a:off x="152400" y="228600"/>
            <a:ext cx="11658600" cy="1089028"/>
          </a:xfrm>
          <a:prstGeom prst="rect">
            <a:avLst/>
          </a:prstGeom>
        </p:spPr>
        <p:txBody>
          <a:bodyPr vert="horz" lIns="91440" tIns="45720" rIns="91440" bIns="45720" rtlCol="0" anchor="ctr">
            <a:normAutofit/>
          </a:bodyPr>
          <a:lstStyle/>
          <a:p>
            <a:pPr>
              <a:spcBef>
                <a:spcPct val="0"/>
              </a:spcBef>
              <a:defRPr/>
            </a:pPr>
            <a:r>
              <a:rPr lang="en-US" sz="3200" dirty="0">
                <a:latin typeface="Times New Roman" pitchFamily="18" charset="0"/>
                <a:cs typeface="Times New Roman" pitchFamily="18" charset="0"/>
              </a:rPr>
              <a:t>DISCERNING GOD’S SHAPING WORK IN YOUR CURRENT SETTING – </a:t>
            </a:r>
            <a:r>
              <a:rPr lang="en-US" sz="2800" dirty="0">
                <a:latin typeface="Times New Roman" pitchFamily="18" charset="0"/>
                <a:cs typeface="Times New Roman" pitchFamily="18" charset="0"/>
              </a:rPr>
              <a:t>CHARACTER BUILDING 101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p:cNvGrpSpPr/>
          <p:nvPr/>
        </p:nvGrpSpPr>
        <p:grpSpPr>
          <a:xfrm>
            <a:off x="8077200" y="6172200"/>
            <a:ext cx="4114800" cy="605118"/>
            <a:chOff x="1752600" y="2971800"/>
            <a:chExt cx="7391400" cy="1524000"/>
          </a:xfrm>
        </p:grpSpPr>
        <p:cxnSp>
          <p:nvCxnSpPr>
            <p:cNvPr id="24" name="Straight Connector 23"/>
            <p:cNvCxnSpPr/>
            <p:nvPr/>
          </p:nvCxnSpPr>
          <p:spPr>
            <a:xfrm>
              <a:off x="1752600" y="2971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124200" y="3352800"/>
              <a:ext cx="60198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343400" y="3733800"/>
              <a:ext cx="4800600" cy="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181600" y="4114800"/>
              <a:ext cx="3962400" cy="0"/>
            </a:xfrm>
            <a:prstGeom prst="line">
              <a:avLst/>
            </a:prstGeom>
            <a:ln w="1270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7086600" y="4495800"/>
              <a:ext cx="20574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29" name="Group 28"/>
          <p:cNvGrpSpPr/>
          <p:nvPr/>
        </p:nvGrpSpPr>
        <p:grpSpPr>
          <a:xfrm>
            <a:off x="20053" y="1317628"/>
            <a:ext cx="7391400" cy="228601"/>
            <a:chOff x="0" y="1219199"/>
            <a:chExt cx="7391400" cy="228601"/>
          </a:xfrm>
        </p:grpSpPr>
        <p:cxnSp>
          <p:nvCxnSpPr>
            <p:cNvPr id="30" name="Straight Connector 29"/>
            <p:cNvCxnSpPr/>
            <p:nvPr/>
          </p:nvCxnSpPr>
          <p:spPr>
            <a:xfrm rot="10800000">
              <a:off x="0" y="1447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10800000">
              <a:off x="0" y="1219199"/>
              <a:ext cx="60198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22" name="Title 1"/>
          <p:cNvSpPr txBox="1">
            <a:spLocks/>
          </p:cNvSpPr>
          <p:nvPr/>
        </p:nvSpPr>
        <p:spPr>
          <a:xfrm>
            <a:off x="341244" y="2483318"/>
            <a:ext cx="11506200" cy="2622082"/>
          </a:xfrm>
          <a:prstGeom prst="rect">
            <a:avLst/>
          </a:prstGeom>
        </p:spPr>
        <p:txBody>
          <a:bodyPr vert="horz" lIns="91440" tIns="45720" rIns="91440" bIns="45720" rtlCol="0" anchor="ctr">
            <a:normAutofit/>
          </a:bodyPr>
          <a:lstStyle/>
          <a:p>
            <a:pPr algn="ctr">
              <a:spcBef>
                <a:spcPct val="0"/>
              </a:spcBef>
              <a:defRPr/>
            </a:pPr>
            <a:r>
              <a:rPr lang="en-US" sz="3500" dirty="0">
                <a:latin typeface="Times New Roman" pitchFamily="18" charset="0"/>
                <a:ea typeface="+mj-ea"/>
                <a:cs typeface="Times New Roman" pitchFamily="18" charset="0"/>
              </a:rPr>
              <a:t>Character Development Schematic </a:t>
            </a:r>
          </a:p>
          <a:p>
            <a:pPr algn="ctr">
              <a:spcBef>
                <a:spcPct val="0"/>
              </a:spcBef>
              <a:defRPr/>
            </a:pPr>
            <a:r>
              <a:rPr lang="en-US" sz="3500" dirty="0">
                <a:latin typeface="Times New Roman" pitchFamily="18" charset="0"/>
                <a:ea typeface="+mj-ea"/>
                <a:cs typeface="Times New Roman" pitchFamily="18" charset="0"/>
              </a:rPr>
              <a:t>for Christian Leaders</a:t>
            </a:r>
            <a:endParaRPr lang="en-US" sz="3000" dirty="0">
              <a:latin typeface="Times New Roman" pitchFamily="18" charset="0"/>
              <a:ea typeface="+mj-ea"/>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239709803"/>
              </p:ext>
            </p:extLst>
          </p:nvPr>
        </p:nvGraphicFramePr>
        <p:xfrm>
          <a:off x="92765" y="76200"/>
          <a:ext cx="12003157" cy="6728198"/>
        </p:xfrm>
        <a:graphic>
          <a:graphicData uri="http://schemas.openxmlformats.org/drawingml/2006/table">
            <a:tbl>
              <a:tblPr firstRow="1" bandRow="1">
                <a:tableStyleId>{5C22544A-7EE6-4342-B048-85BDC9FD1C3A}</a:tableStyleId>
              </a:tblPr>
              <a:tblGrid>
                <a:gridCol w="1431235">
                  <a:extLst>
                    <a:ext uri="{9D8B030D-6E8A-4147-A177-3AD203B41FA5}">
                      <a16:colId xmlns:a16="http://schemas.microsoft.com/office/drawing/2014/main" val="2464815285"/>
                    </a:ext>
                  </a:extLst>
                </a:gridCol>
                <a:gridCol w="1752600">
                  <a:extLst>
                    <a:ext uri="{9D8B030D-6E8A-4147-A177-3AD203B41FA5}">
                      <a16:colId xmlns:a16="http://schemas.microsoft.com/office/drawing/2014/main" val="287128621"/>
                    </a:ext>
                  </a:extLst>
                </a:gridCol>
                <a:gridCol w="1828800">
                  <a:extLst>
                    <a:ext uri="{9D8B030D-6E8A-4147-A177-3AD203B41FA5}">
                      <a16:colId xmlns:a16="http://schemas.microsoft.com/office/drawing/2014/main" val="2395894756"/>
                    </a:ext>
                  </a:extLst>
                </a:gridCol>
                <a:gridCol w="1580321">
                  <a:extLst>
                    <a:ext uri="{9D8B030D-6E8A-4147-A177-3AD203B41FA5}">
                      <a16:colId xmlns:a16="http://schemas.microsoft.com/office/drawing/2014/main" val="3343996375"/>
                    </a:ext>
                  </a:extLst>
                </a:gridCol>
                <a:gridCol w="1524000">
                  <a:extLst>
                    <a:ext uri="{9D8B030D-6E8A-4147-A177-3AD203B41FA5}">
                      <a16:colId xmlns:a16="http://schemas.microsoft.com/office/drawing/2014/main" val="2106095640"/>
                    </a:ext>
                  </a:extLst>
                </a:gridCol>
                <a:gridCol w="1143000">
                  <a:extLst>
                    <a:ext uri="{9D8B030D-6E8A-4147-A177-3AD203B41FA5}">
                      <a16:colId xmlns:a16="http://schemas.microsoft.com/office/drawing/2014/main" val="2215783071"/>
                    </a:ext>
                  </a:extLst>
                </a:gridCol>
                <a:gridCol w="1295400">
                  <a:extLst>
                    <a:ext uri="{9D8B030D-6E8A-4147-A177-3AD203B41FA5}">
                      <a16:colId xmlns:a16="http://schemas.microsoft.com/office/drawing/2014/main" val="2959518296"/>
                    </a:ext>
                  </a:extLst>
                </a:gridCol>
                <a:gridCol w="1447801">
                  <a:extLst>
                    <a:ext uri="{9D8B030D-6E8A-4147-A177-3AD203B41FA5}">
                      <a16:colId xmlns:a16="http://schemas.microsoft.com/office/drawing/2014/main" val="570140429"/>
                    </a:ext>
                  </a:extLst>
                </a:gridCol>
              </a:tblGrid>
              <a:tr h="1630549">
                <a:tc>
                  <a:txBody>
                    <a:bodyPr/>
                    <a:lstStyle/>
                    <a:p>
                      <a:pPr algn="ctr"/>
                      <a:r>
                        <a:rPr lang="en-US" sz="2000" dirty="0">
                          <a:latin typeface="Times New Roman" panose="02020603050405020304" pitchFamily="18" charset="0"/>
                          <a:cs typeface="Times New Roman" panose="02020603050405020304" pitchFamily="18" charset="0"/>
                        </a:rPr>
                        <a:t>Core Issues</a:t>
                      </a:r>
                      <a:r>
                        <a:rPr lang="en-US" sz="2000" baseline="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txBody>
                  <a:tcPr>
                    <a:solidFill>
                      <a:schemeClr val="accent2">
                        <a:lumMod val="75000"/>
                      </a:schemeClr>
                    </a:solidFill>
                  </a:tcPr>
                </a:tc>
                <a:tc>
                  <a:txBody>
                    <a:bodyPr/>
                    <a:lstStyle/>
                    <a:p>
                      <a:pPr algn="ctr"/>
                      <a:r>
                        <a:rPr lang="en-US" sz="2000" dirty="0">
                          <a:latin typeface="Times New Roman" panose="02020603050405020304" pitchFamily="18" charset="0"/>
                          <a:cs typeface="Times New Roman" panose="02020603050405020304" pitchFamily="18" charset="0"/>
                        </a:rPr>
                        <a:t>Definition</a:t>
                      </a:r>
                    </a:p>
                  </a:txBody>
                  <a:tcPr>
                    <a:solidFill>
                      <a:schemeClr val="accent2">
                        <a:lumMod val="75000"/>
                      </a:schemeClr>
                    </a:solidFill>
                  </a:tcPr>
                </a:tc>
                <a:tc>
                  <a:txBody>
                    <a:bodyPr/>
                    <a:lstStyle/>
                    <a:p>
                      <a:pPr algn="ctr"/>
                      <a:r>
                        <a:rPr lang="en-US" sz="2000" dirty="0">
                          <a:latin typeface="Times New Roman" panose="02020603050405020304" pitchFamily="18" charset="0"/>
                          <a:cs typeface="Times New Roman" panose="02020603050405020304" pitchFamily="18" charset="0"/>
                        </a:rPr>
                        <a:t>Key Passages</a:t>
                      </a:r>
                    </a:p>
                  </a:txBody>
                  <a:tcPr>
                    <a:solidFill>
                      <a:schemeClr val="accent2">
                        <a:lumMod val="75000"/>
                      </a:schemeClr>
                    </a:solidFill>
                  </a:tcPr>
                </a:tc>
                <a:tc>
                  <a:txBody>
                    <a:bodyPr/>
                    <a:lstStyle/>
                    <a:p>
                      <a:pPr algn="ctr"/>
                      <a:r>
                        <a:rPr lang="en-US" sz="2000" dirty="0">
                          <a:latin typeface="Times New Roman" panose="02020603050405020304" pitchFamily="18" charset="0"/>
                          <a:cs typeface="Times New Roman" panose="02020603050405020304" pitchFamily="18" charset="0"/>
                        </a:rPr>
                        <a:t>Examples</a:t>
                      </a:r>
                    </a:p>
                  </a:txBody>
                  <a:tcPr>
                    <a:solidFill>
                      <a:schemeClr val="accent2">
                        <a:lumMod val="75000"/>
                      </a:schemeClr>
                    </a:solidFill>
                  </a:tcPr>
                </a:tc>
                <a:tc>
                  <a:txBody>
                    <a:bodyPr/>
                    <a:lstStyle/>
                    <a:p>
                      <a:pPr algn="ctr"/>
                      <a:r>
                        <a:rPr lang="en-US" sz="2000" dirty="0">
                          <a:latin typeface="Times New Roman" panose="02020603050405020304" pitchFamily="18" charset="0"/>
                          <a:cs typeface="Times New Roman" panose="02020603050405020304" pitchFamily="18" charset="0"/>
                        </a:rPr>
                        <a:t>Proper Spiritual Perspectives</a:t>
                      </a:r>
                    </a:p>
                  </a:txBody>
                  <a:tcPr>
                    <a:solidFill>
                      <a:schemeClr val="accent2">
                        <a:lumMod val="75000"/>
                      </a:schemeClr>
                    </a:solidFill>
                  </a:tcPr>
                </a:tc>
                <a:tc>
                  <a:txBody>
                    <a:bodyPr/>
                    <a:lstStyle/>
                    <a:p>
                      <a:pPr algn="ctr"/>
                      <a:r>
                        <a:rPr lang="en-US" sz="2000" dirty="0">
                          <a:latin typeface="Times New Roman" panose="02020603050405020304" pitchFamily="18" charset="0"/>
                          <a:cs typeface="Times New Roman" panose="02020603050405020304" pitchFamily="18" charset="0"/>
                        </a:rPr>
                        <a:t>Prayer Strategy</a:t>
                      </a:r>
                    </a:p>
                  </a:txBody>
                  <a:tcPr>
                    <a:solidFill>
                      <a:schemeClr val="accent2">
                        <a:lumMod val="75000"/>
                      </a:schemeClr>
                    </a:solidFill>
                  </a:tcPr>
                </a:tc>
                <a:tc>
                  <a:txBody>
                    <a:bodyPr/>
                    <a:lstStyle/>
                    <a:p>
                      <a:pPr algn="ctr"/>
                      <a:r>
                        <a:rPr lang="en-US" sz="2000" dirty="0">
                          <a:latin typeface="Times New Roman" panose="02020603050405020304" pitchFamily="18" charset="0"/>
                          <a:cs typeface="Times New Roman" panose="02020603050405020304" pitchFamily="18" charset="0"/>
                        </a:rPr>
                        <a:t>When your Prayers are Answered</a:t>
                      </a:r>
                    </a:p>
                  </a:txBody>
                  <a:tcPr>
                    <a:solidFill>
                      <a:schemeClr val="accent2">
                        <a:lumMod val="75000"/>
                      </a:schemeClr>
                    </a:solidFill>
                  </a:tcPr>
                </a:tc>
                <a:tc>
                  <a:txBody>
                    <a:bodyPr/>
                    <a:lstStyle/>
                    <a:p>
                      <a:pPr algn="ctr"/>
                      <a:r>
                        <a:rPr lang="en-US" sz="2000" dirty="0">
                          <a:latin typeface="Times New Roman" panose="02020603050405020304" pitchFamily="18" charset="0"/>
                          <a:cs typeface="Times New Roman" panose="02020603050405020304" pitchFamily="18" charset="0"/>
                        </a:rPr>
                        <a:t>Continuing Challenge</a:t>
                      </a:r>
                    </a:p>
                  </a:txBody>
                  <a:tcPr>
                    <a:solidFill>
                      <a:schemeClr val="accent2">
                        <a:lumMod val="75000"/>
                      </a:schemeClr>
                    </a:solidFill>
                  </a:tcPr>
                </a:tc>
                <a:extLst>
                  <a:ext uri="{0D108BD9-81ED-4DB2-BD59-A6C34878D82A}">
                    <a16:rowId xmlns:a16="http://schemas.microsoft.com/office/drawing/2014/main" val="608647255"/>
                  </a:ext>
                </a:extLst>
              </a:tr>
              <a:tr h="1607104">
                <a:tc>
                  <a:txBody>
                    <a:bodyPr/>
                    <a:lstStyle/>
                    <a:p>
                      <a:pPr algn="ctr"/>
                      <a:r>
                        <a:rPr lang="en-US" sz="2000" dirty="0">
                          <a:latin typeface="Times New Roman" panose="02020603050405020304" pitchFamily="18" charset="0"/>
                          <a:cs typeface="Times New Roman" panose="02020603050405020304" pitchFamily="18" charset="0"/>
                        </a:rPr>
                        <a:t>Strengths</a:t>
                      </a:r>
                    </a:p>
                  </a:txBody>
                  <a:tcPr>
                    <a:solidFill>
                      <a:schemeClr val="accent2">
                        <a:lumMod val="60000"/>
                        <a:lumOff val="40000"/>
                      </a:schemeClr>
                    </a:solidFill>
                  </a:tcPr>
                </a:tc>
                <a:tc>
                  <a:txBody>
                    <a:bodyPr/>
                    <a:lstStyle/>
                    <a:p>
                      <a:pPr algn="ctr"/>
                      <a:r>
                        <a:rPr lang="en-US" sz="2000" dirty="0">
                          <a:latin typeface="Times New Roman" panose="02020603050405020304" pitchFamily="18" charset="0"/>
                          <a:cs typeface="Times New Roman" panose="02020603050405020304" pitchFamily="18" charset="0"/>
                        </a:rPr>
                        <a:t>Spontaneously effective quality</a:t>
                      </a:r>
                    </a:p>
                  </a:txBody>
                  <a:tcPr>
                    <a:solidFill>
                      <a:schemeClr val="accent2">
                        <a:lumMod val="60000"/>
                        <a:lumOff val="40000"/>
                      </a:schemeClr>
                    </a:solidFill>
                  </a:tcPr>
                </a:tc>
                <a:tc>
                  <a:txBody>
                    <a:bodyPr/>
                    <a:lstStyle/>
                    <a:p>
                      <a:pPr algn="l"/>
                      <a:r>
                        <a:rPr lang="en-US" sz="2000" dirty="0">
                          <a:latin typeface="Times New Roman" panose="02020603050405020304" pitchFamily="18" charset="0"/>
                          <a:cs typeface="Times New Roman" panose="02020603050405020304" pitchFamily="18" charset="0"/>
                        </a:rPr>
                        <a:t>Rom. 12:3-8</a:t>
                      </a:r>
                    </a:p>
                    <a:p>
                      <a:pPr algn="l"/>
                      <a:r>
                        <a:rPr lang="en-US" sz="2000" dirty="0">
                          <a:latin typeface="Times New Roman" panose="02020603050405020304" pitchFamily="18" charset="0"/>
                          <a:cs typeface="Times New Roman" panose="02020603050405020304" pitchFamily="18" charset="0"/>
                        </a:rPr>
                        <a:t>Eph. 4:11-13</a:t>
                      </a:r>
                    </a:p>
                    <a:p>
                      <a:pPr algn="l"/>
                      <a:r>
                        <a:rPr lang="en-US" sz="2000" dirty="0">
                          <a:latin typeface="Times New Roman" panose="02020603050405020304" pitchFamily="18" charset="0"/>
                          <a:cs typeface="Times New Roman" panose="02020603050405020304" pitchFamily="18" charset="0"/>
                        </a:rPr>
                        <a:t>1 Cor. 12:4-11</a:t>
                      </a:r>
                    </a:p>
                    <a:p>
                      <a:pPr algn="l"/>
                      <a:r>
                        <a:rPr lang="en-US" sz="2000" dirty="0">
                          <a:latin typeface="Times New Roman" panose="02020603050405020304" pitchFamily="18" charset="0"/>
                          <a:cs typeface="Times New Roman" panose="02020603050405020304" pitchFamily="18" charset="0"/>
                        </a:rPr>
                        <a:t>1 Pet. 4:10</a:t>
                      </a:r>
                    </a:p>
                    <a:p>
                      <a:pPr algn="l"/>
                      <a:r>
                        <a:rPr lang="en-US" sz="2000" dirty="0">
                          <a:latin typeface="Times New Roman" panose="02020603050405020304" pitchFamily="18" charset="0"/>
                          <a:cs typeface="Times New Roman" panose="02020603050405020304" pitchFamily="18" charset="0"/>
                        </a:rPr>
                        <a:t>1 Cor. 4:7</a:t>
                      </a:r>
                    </a:p>
                  </a:txBody>
                  <a:tcPr>
                    <a:solidFill>
                      <a:schemeClr val="accent2">
                        <a:lumMod val="60000"/>
                        <a:lumOff val="40000"/>
                      </a:schemeClr>
                    </a:solidFill>
                  </a:tcPr>
                </a:tc>
                <a:tc>
                  <a:txBody>
                    <a:bodyPr/>
                    <a:lstStyle/>
                    <a:p>
                      <a:pPr algn="ctr"/>
                      <a:r>
                        <a:rPr lang="en-US" sz="2000" dirty="0">
                          <a:latin typeface="Times New Roman" panose="02020603050405020304" pitchFamily="18" charset="0"/>
                          <a:cs typeface="Times New Roman" panose="02020603050405020304" pitchFamily="18" charset="0"/>
                        </a:rPr>
                        <a:t>Speaking,</a:t>
                      </a:r>
                      <a:r>
                        <a:rPr lang="en-US" sz="2000" baseline="0" dirty="0">
                          <a:latin typeface="Times New Roman" panose="02020603050405020304" pitchFamily="18" charset="0"/>
                          <a:cs typeface="Times New Roman" panose="02020603050405020304" pitchFamily="18" charset="0"/>
                        </a:rPr>
                        <a:t> organizing, serving, empathy</a:t>
                      </a:r>
                      <a:endParaRPr lang="en-US" sz="2000" dirty="0">
                        <a:latin typeface="Times New Roman" panose="02020603050405020304" pitchFamily="18" charset="0"/>
                        <a:cs typeface="Times New Roman" panose="02020603050405020304" pitchFamily="18" charset="0"/>
                      </a:endParaRPr>
                    </a:p>
                  </a:txBody>
                  <a:tcPr>
                    <a:solidFill>
                      <a:schemeClr val="accent2">
                        <a:lumMod val="60000"/>
                        <a:lumOff val="40000"/>
                      </a:schemeClr>
                    </a:solidFill>
                  </a:tcPr>
                </a:tc>
                <a:tc>
                  <a:txBody>
                    <a:bodyPr/>
                    <a:lstStyle/>
                    <a:p>
                      <a:pPr algn="ctr"/>
                      <a:r>
                        <a:rPr lang="en-US" sz="2000" dirty="0">
                          <a:latin typeface="Times New Roman" panose="02020603050405020304" pitchFamily="18" charset="0"/>
                          <a:cs typeface="Times New Roman" panose="02020603050405020304" pitchFamily="18" charset="0"/>
                        </a:rPr>
                        <a:t>Receive as God’s gift</a:t>
                      </a:r>
                    </a:p>
                  </a:txBody>
                  <a:tcPr>
                    <a:solidFill>
                      <a:schemeClr val="accent2">
                        <a:lumMod val="60000"/>
                        <a:lumOff val="40000"/>
                      </a:schemeClr>
                    </a:solidFill>
                  </a:tcPr>
                </a:tc>
                <a:tc>
                  <a:txBody>
                    <a:bodyPr/>
                    <a:lstStyle/>
                    <a:p>
                      <a:pPr algn="ctr"/>
                      <a:r>
                        <a:rPr lang="en-US" sz="2000" dirty="0">
                          <a:latin typeface="Times New Roman" panose="02020603050405020304" pitchFamily="18" charset="0"/>
                          <a:cs typeface="Times New Roman" panose="02020603050405020304" pitchFamily="18" charset="0"/>
                        </a:rPr>
                        <a:t>Ask God</a:t>
                      </a:r>
                      <a:r>
                        <a:rPr lang="en-US" sz="2000" baseline="0" dirty="0">
                          <a:latin typeface="Times New Roman" panose="02020603050405020304" pitchFamily="18" charset="0"/>
                          <a:cs typeface="Times New Roman" panose="02020603050405020304" pitchFamily="18" charset="0"/>
                        </a:rPr>
                        <a:t> to use for his glory</a:t>
                      </a:r>
                      <a:endParaRPr lang="en-US" sz="2000" dirty="0">
                        <a:latin typeface="Times New Roman" panose="02020603050405020304" pitchFamily="18" charset="0"/>
                        <a:cs typeface="Times New Roman" panose="02020603050405020304" pitchFamily="18" charset="0"/>
                      </a:endParaRPr>
                    </a:p>
                  </a:txBody>
                  <a:tcPr>
                    <a:solidFill>
                      <a:schemeClr val="accent2">
                        <a:lumMod val="60000"/>
                        <a:lumOff val="40000"/>
                      </a:schemeClr>
                    </a:solidFill>
                  </a:tcPr>
                </a:tc>
                <a:tc>
                  <a:txBody>
                    <a:bodyPr/>
                    <a:lstStyle/>
                    <a:p>
                      <a:pPr algn="ctr"/>
                      <a:r>
                        <a:rPr lang="en-US" sz="2000" dirty="0">
                          <a:latin typeface="Times New Roman" panose="02020603050405020304" pitchFamily="18" charset="0"/>
                          <a:cs typeface="Times New Roman" panose="02020603050405020304" pitchFamily="18" charset="0"/>
                        </a:rPr>
                        <a:t>People are blessed and God is glorified</a:t>
                      </a:r>
                    </a:p>
                  </a:txBody>
                  <a:tcPr>
                    <a:solidFill>
                      <a:schemeClr val="accent2">
                        <a:lumMod val="60000"/>
                        <a:lumOff val="40000"/>
                      </a:schemeClr>
                    </a:solidFill>
                  </a:tcPr>
                </a:tc>
                <a:tc>
                  <a:txBody>
                    <a:bodyPr/>
                    <a:lstStyle/>
                    <a:p>
                      <a:pPr algn="ctr"/>
                      <a:r>
                        <a:rPr lang="en-US" sz="2000" dirty="0">
                          <a:latin typeface="Times New Roman" panose="02020603050405020304" pitchFamily="18" charset="0"/>
                          <a:cs typeface="Times New Roman" panose="02020603050405020304" pitchFamily="18" charset="0"/>
                        </a:rPr>
                        <a:t>Maximizing your strengths with humility</a:t>
                      </a:r>
                    </a:p>
                  </a:txBody>
                  <a:tcPr>
                    <a:solidFill>
                      <a:schemeClr val="accent2">
                        <a:lumMod val="60000"/>
                        <a:lumOff val="40000"/>
                      </a:schemeClr>
                    </a:solidFill>
                  </a:tcPr>
                </a:tc>
                <a:extLst>
                  <a:ext uri="{0D108BD9-81ED-4DB2-BD59-A6C34878D82A}">
                    <a16:rowId xmlns:a16="http://schemas.microsoft.com/office/drawing/2014/main" val="37863420"/>
                  </a:ext>
                </a:extLst>
              </a:tr>
              <a:tr h="1744980">
                <a:tc>
                  <a:txBody>
                    <a:bodyPr/>
                    <a:lstStyle/>
                    <a:p>
                      <a:pPr algn="ctr"/>
                      <a:r>
                        <a:rPr lang="en-US" sz="2000" dirty="0">
                          <a:latin typeface="Times New Roman" panose="02020603050405020304" pitchFamily="18" charset="0"/>
                          <a:cs typeface="Times New Roman" panose="02020603050405020304" pitchFamily="18" charset="0"/>
                        </a:rPr>
                        <a:t>Weaknesses</a:t>
                      </a:r>
                    </a:p>
                  </a:txBody>
                  <a:tcPr>
                    <a:solidFill>
                      <a:schemeClr val="bg2">
                        <a:lumMod val="20000"/>
                        <a:lumOff val="80000"/>
                      </a:schemeClr>
                    </a:solidFill>
                  </a:tcPr>
                </a:tc>
                <a:tc>
                  <a:txBody>
                    <a:bodyPr/>
                    <a:lstStyle/>
                    <a:p>
                      <a:pPr algn="ctr"/>
                      <a:r>
                        <a:rPr lang="en-US" sz="2000" dirty="0">
                          <a:latin typeface="Times New Roman" panose="02020603050405020304" pitchFamily="18" charset="0"/>
                          <a:cs typeface="Times New Roman" panose="02020603050405020304" pitchFamily="18" charset="0"/>
                        </a:rPr>
                        <a:t>Persistently problematic quality</a:t>
                      </a:r>
                    </a:p>
                  </a:txBody>
                  <a:tcPr>
                    <a:solidFill>
                      <a:schemeClr val="bg2">
                        <a:lumMod val="20000"/>
                        <a:lumOff val="80000"/>
                      </a:schemeClr>
                    </a:solidFill>
                  </a:tcPr>
                </a:tc>
                <a:tc>
                  <a:txBody>
                    <a:bodyPr/>
                    <a:lstStyle/>
                    <a:p>
                      <a:pPr algn="l"/>
                      <a:r>
                        <a:rPr lang="en-US" sz="2000" dirty="0">
                          <a:latin typeface="Times New Roman" panose="02020603050405020304" pitchFamily="18" charset="0"/>
                          <a:cs typeface="Times New Roman" panose="02020603050405020304" pitchFamily="18" charset="0"/>
                        </a:rPr>
                        <a:t>1 Cor. 2:3</a:t>
                      </a:r>
                    </a:p>
                    <a:p>
                      <a:pPr algn="l"/>
                      <a:r>
                        <a:rPr lang="en-US" sz="2000" dirty="0">
                          <a:latin typeface="Times New Roman" panose="02020603050405020304" pitchFamily="18" charset="0"/>
                          <a:cs typeface="Times New Roman" panose="02020603050405020304" pitchFamily="18" charset="0"/>
                        </a:rPr>
                        <a:t>2 Cor. 11:30</a:t>
                      </a:r>
                    </a:p>
                    <a:p>
                      <a:pPr algn="l"/>
                      <a:r>
                        <a:rPr lang="en-US" sz="2000" dirty="0">
                          <a:latin typeface="Times New Roman" panose="02020603050405020304" pitchFamily="18" charset="0"/>
                          <a:cs typeface="Times New Roman" panose="02020603050405020304" pitchFamily="18" charset="0"/>
                        </a:rPr>
                        <a:t>2 Cor. 12:7b-10</a:t>
                      </a:r>
                    </a:p>
                    <a:p>
                      <a:pPr algn="l"/>
                      <a:r>
                        <a:rPr lang="en-US" sz="2000" dirty="0">
                          <a:latin typeface="Times New Roman" panose="02020603050405020304" pitchFamily="18" charset="0"/>
                          <a:cs typeface="Times New Roman" panose="02020603050405020304" pitchFamily="18" charset="0"/>
                        </a:rPr>
                        <a:t>Heb. 4:15</a:t>
                      </a:r>
                    </a:p>
                    <a:p>
                      <a:pPr algn="l"/>
                      <a:r>
                        <a:rPr lang="en-US" sz="2000" dirty="0">
                          <a:latin typeface="Times New Roman" panose="02020603050405020304" pitchFamily="18" charset="0"/>
                          <a:cs typeface="Times New Roman" panose="02020603050405020304" pitchFamily="18" charset="0"/>
                        </a:rPr>
                        <a:t>Heb. 5:2</a:t>
                      </a:r>
                    </a:p>
                  </a:txBody>
                  <a:tcPr>
                    <a:solidFill>
                      <a:schemeClr val="bg2">
                        <a:lumMod val="20000"/>
                        <a:lumOff val="80000"/>
                      </a:schemeClr>
                    </a:solidFill>
                  </a:tcPr>
                </a:tc>
                <a:tc>
                  <a:txBody>
                    <a:bodyPr/>
                    <a:lstStyle/>
                    <a:p>
                      <a:pPr algn="ctr"/>
                      <a:r>
                        <a:rPr lang="en-US" sz="2000" dirty="0">
                          <a:latin typeface="Times New Roman" panose="02020603050405020304" pitchFamily="18" charset="0"/>
                          <a:cs typeface="Times New Roman" panose="02020603050405020304" pitchFamily="18" charset="0"/>
                        </a:rPr>
                        <a:t>Ailments, insensitivity, fearfulness</a:t>
                      </a:r>
                    </a:p>
                  </a:txBody>
                  <a:tcPr>
                    <a:solidFill>
                      <a:schemeClr val="bg2">
                        <a:lumMod val="20000"/>
                        <a:lumOff val="80000"/>
                      </a:schemeClr>
                    </a:solidFill>
                  </a:tcPr>
                </a:tc>
                <a:tc>
                  <a:txBody>
                    <a:bodyPr/>
                    <a:lstStyle/>
                    <a:p>
                      <a:pPr algn="ctr"/>
                      <a:r>
                        <a:rPr lang="en-US" sz="2000" dirty="0">
                          <a:latin typeface="Times New Roman" panose="02020603050405020304" pitchFamily="18" charset="0"/>
                          <a:cs typeface="Times New Roman" panose="02020603050405020304" pitchFamily="18" charset="0"/>
                        </a:rPr>
                        <a:t>Submit to God and trust his grace</a:t>
                      </a:r>
                    </a:p>
                  </a:txBody>
                  <a:tcPr>
                    <a:solidFill>
                      <a:schemeClr val="bg2">
                        <a:lumMod val="20000"/>
                        <a:lumOff val="80000"/>
                      </a:schemeClr>
                    </a:solidFill>
                  </a:tcPr>
                </a:tc>
                <a:tc>
                  <a:txBody>
                    <a:bodyPr/>
                    <a:lstStyle/>
                    <a:p>
                      <a:pPr algn="ctr"/>
                      <a:r>
                        <a:rPr lang="en-US" sz="2000" dirty="0">
                          <a:latin typeface="Times New Roman" panose="02020603050405020304" pitchFamily="18" charset="0"/>
                          <a:cs typeface="Times New Roman" panose="02020603050405020304" pitchFamily="18" charset="0"/>
                        </a:rPr>
                        <a:t>Ask God to empower for his glory</a:t>
                      </a:r>
                    </a:p>
                  </a:txBody>
                  <a:tcPr>
                    <a:solidFill>
                      <a:schemeClr val="bg2">
                        <a:lumMod val="20000"/>
                        <a:lumOff val="80000"/>
                      </a:schemeClr>
                    </a:solidFill>
                  </a:tcPr>
                </a:tc>
                <a:tc>
                  <a:txBody>
                    <a:bodyPr/>
                    <a:lstStyle/>
                    <a:p>
                      <a:pPr algn="ctr"/>
                      <a:r>
                        <a:rPr lang="en-US" sz="2000" dirty="0">
                          <a:latin typeface="Times New Roman" panose="02020603050405020304" pitchFamily="18" charset="0"/>
                          <a:cs typeface="Times New Roman" panose="02020603050405020304" pitchFamily="18" charset="0"/>
                        </a:rPr>
                        <a:t>People are blessed and God’s grace is evident</a:t>
                      </a:r>
                    </a:p>
                  </a:txBody>
                  <a:tcPr>
                    <a:solidFill>
                      <a:schemeClr val="bg2">
                        <a:lumMod val="20000"/>
                        <a:lumOff val="80000"/>
                      </a:schemeClr>
                    </a:solidFill>
                  </a:tcPr>
                </a:tc>
                <a:tc>
                  <a:txBody>
                    <a:bodyPr/>
                    <a:lstStyle/>
                    <a:p>
                      <a:pPr algn="ctr"/>
                      <a:r>
                        <a:rPr lang="en-US" sz="2000" dirty="0">
                          <a:latin typeface="Times New Roman" panose="02020603050405020304" pitchFamily="18" charset="0"/>
                          <a:cs typeface="Times New Roman" panose="02020603050405020304" pitchFamily="18" charset="0"/>
                        </a:rPr>
                        <a:t>Learning to compensate for your weaknesses</a:t>
                      </a:r>
                    </a:p>
                  </a:txBody>
                  <a:tcPr>
                    <a:solidFill>
                      <a:schemeClr val="bg2">
                        <a:lumMod val="20000"/>
                        <a:lumOff val="80000"/>
                      </a:schemeClr>
                    </a:solidFill>
                  </a:tcPr>
                </a:tc>
                <a:extLst>
                  <a:ext uri="{0D108BD9-81ED-4DB2-BD59-A6C34878D82A}">
                    <a16:rowId xmlns:a16="http://schemas.microsoft.com/office/drawing/2014/main" val="3401910931"/>
                  </a:ext>
                </a:extLst>
              </a:tr>
              <a:tr h="1737229">
                <a:tc>
                  <a:txBody>
                    <a:bodyPr/>
                    <a:lstStyle/>
                    <a:p>
                      <a:pPr algn="ctr"/>
                      <a:r>
                        <a:rPr lang="en-US" sz="2000" dirty="0">
                          <a:latin typeface="Times New Roman" panose="02020603050405020304" pitchFamily="18" charset="0"/>
                          <a:cs typeface="Times New Roman" panose="02020603050405020304" pitchFamily="18" charset="0"/>
                        </a:rPr>
                        <a:t>Liabilities</a:t>
                      </a:r>
                    </a:p>
                  </a:txBody>
                  <a:tcPr>
                    <a:solidFill>
                      <a:schemeClr val="accent2">
                        <a:lumMod val="60000"/>
                        <a:lumOff val="40000"/>
                      </a:schemeClr>
                    </a:solidFill>
                  </a:tcPr>
                </a:tc>
                <a:tc>
                  <a:txBody>
                    <a:bodyPr/>
                    <a:lstStyle/>
                    <a:p>
                      <a:pPr algn="ctr"/>
                      <a:r>
                        <a:rPr lang="en-US" sz="2000" dirty="0">
                          <a:latin typeface="Times New Roman" panose="02020603050405020304" pitchFamily="18" charset="0"/>
                          <a:cs typeface="Times New Roman" panose="02020603050405020304" pitchFamily="18" charset="0"/>
                        </a:rPr>
                        <a:t>Detrimental,</a:t>
                      </a:r>
                      <a:r>
                        <a:rPr lang="en-US" sz="2000" baseline="0" dirty="0">
                          <a:latin typeface="Times New Roman" panose="02020603050405020304" pitchFamily="18" charset="0"/>
                          <a:cs typeface="Times New Roman" panose="02020603050405020304" pitchFamily="18" charset="0"/>
                        </a:rPr>
                        <a:t> corrosive quality that undermines effectiveness</a:t>
                      </a:r>
                      <a:endParaRPr lang="en-US" sz="2000" dirty="0">
                        <a:latin typeface="Times New Roman" panose="02020603050405020304" pitchFamily="18" charset="0"/>
                        <a:cs typeface="Times New Roman" panose="02020603050405020304" pitchFamily="18" charset="0"/>
                      </a:endParaRPr>
                    </a:p>
                  </a:txBody>
                  <a:tcPr>
                    <a:solidFill>
                      <a:schemeClr val="accent2">
                        <a:lumMod val="60000"/>
                        <a:lumOff val="40000"/>
                      </a:schemeClr>
                    </a:solidFill>
                  </a:tcPr>
                </a:tc>
                <a:tc>
                  <a:txBody>
                    <a:bodyPr/>
                    <a:lstStyle/>
                    <a:p>
                      <a:pPr algn="l"/>
                      <a:r>
                        <a:rPr lang="en-US" sz="2000" dirty="0">
                          <a:latin typeface="Times New Roman" panose="02020603050405020304" pitchFamily="18" charset="0"/>
                          <a:cs typeface="Times New Roman" panose="02020603050405020304" pitchFamily="18" charset="0"/>
                        </a:rPr>
                        <a:t>2 Cor. 12:20-21</a:t>
                      </a:r>
                    </a:p>
                    <a:p>
                      <a:pPr algn="l"/>
                      <a:r>
                        <a:rPr lang="en-US" sz="2000" dirty="0">
                          <a:latin typeface="Times New Roman" panose="02020603050405020304" pitchFamily="18" charset="0"/>
                          <a:cs typeface="Times New Roman" panose="02020603050405020304" pitchFamily="18" charset="0"/>
                        </a:rPr>
                        <a:t>Gal. 5:19-21</a:t>
                      </a:r>
                    </a:p>
                    <a:p>
                      <a:pPr algn="l"/>
                      <a:r>
                        <a:rPr lang="en-US" sz="2000" dirty="0">
                          <a:latin typeface="Times New Roman" panose="02020603050405020304" pitchFamily="18" charset="0"/>
                          <a:cs typeface="Times New Roman" panose="02020603050405020304" pitchFamily="18" charset="0"/>
                        </a:rPr>
                        <a:t>Eph. 4:26-31</a:t>
                      </a:r>
                    </a:p>
                    <a:p>
                      <a:pPr algn="l"/>
                      <a:r>
                        <a:rPr lang="en-US" sz="2000" dirty="0">
                          <a:latin typeface="Times New Roman" panose="02020603050405020304" pitchFamily="18" charset="0"/>
                          <a:cs typeface="Times New Roman" panose="02020603050405020304" pitchFamily="18" charset="0"/>
                        </a:rPr>
                        <a:t>Eph. 5:3-5</a:t>
                      </a:r>
                    </a:p>
                    <a:p>
                      <a:pPr algn="l"/>
                      <a:r>
                        <a:rPr lang="en-US" sz="2000" dirty="0">
                          <a:latin typeface="Times New Roman" panose="02020603050405020304" pitchFamily="18" charset="0"/>
                          <a:cs typeface="Times New Roman" panose="02020603050405020304" pitchFamily="18" charset="0"/>
                        </a:rPr>
                        <a:t>Col. 3:8-9</a:t>
                      </a:r>
                    </a:p>
                  </a:txBody>
                  <a:tcPr>
                    <a:solidFill>
                      <a:schemeClr val="accent2">
                        <a:lumMod val="60000"/>
                        <a:lumOff val="40000"/>
                      </a:schemeClr>
                    </a:solidFill>
                  </a:tcPr>
                </a:tc>
                <a:tc>
                  <a:txBody>
                    <a:bodyPr/>
                    <a:lstStyle/>
                    <a:p>
                      <a:pPr algn="ctr"/>
                      <a:r>
                        <a:rPr lang="en-US" sz="2000" dirty="0">
                          <a:latin typeface="Times New Roman" panose="02020603050405020304" pitchFamily="18" charset="0"/>
                          <a:cs typeface="Times New Roman" panose="02020603050405020304" pitchFamily="18" charset="0"/>
                        </a:rPr>
                        <a:t>Addictions, destructive interpersonal skills, habitual sin</a:t>
                      </a:r>
                    </a:p>
                  </a:txBody>
                  <a:tcPr>
                    <a:solidFill>
                      <a:schemeClr val="accent2">
                        <a:lumMod val="60000"/>
                        <a:lumOff val="40000"/>
                      </a:schemeClr>
                    </a:solidFill>
                  </a:tcPr>
                </a:tc>
                <a:tc>
                  <a:txBody>
                    <a:bodyPr/>
                    <a:lstStyle/>
                    <a:p>
                      <a:pPr algn="ctr"/>
                      <a:r>
                        <a:rPr lang="en-US" sz="2000" dirty="0">
                          <a:latin typeface="Times New Roman" panose="02020603050405020304" pitchFamily="18" charset="0"/>
                          <a:cs typeface="Times New Roman" panose="02020603050405020304" pitchFamily="18" charset="0"/>
                        </a:rPr>
                        <a:t>Confess your shortcoming or sin to God</a:t>
                      </a:r>
                    </a:p>
                  </a:txBody>
                  <a:tcPr>
                    <a:solidFill>
                      <a:schemeClr val="accent2">
                        <a:lumMod val="60000"/>
                        <a:lumOff val="40000"/>
                      </a:schemeClr>
                    </a:solidFill>
                  </a:tcPr>
                </a:tc>
                <a:tc>
                  <a:txBody>
                    <a:bodyPr/>
                    <a:lstStyle/>
                    <a:p>
                      <a:pPr algn="ctr"/>
                      <a:r>
                        <a:rPr lang="en-US" sz="2000" dirty="0">
                          <a:latin typeface="Times New Roman" panose="02020603050405020304" pitchFamily="18" charset="0"/>
                          <a:cs typeface="Times New Roman" panose="02020603050405020304" pitchFamily="18" charset="0"/>
                        </a:rPr>
                        <a:t>Ask God to change you for his glory</a:t>
                      </a:r>
                    </a:p>
                  </a:txBody>
                  <a:tcPr>
                    <a:solidFill>
                      <a:schemeClr val="accent2">
                        <a:lumMod val="60000"/>
                        <a:lumOff val="40000"/>
                      </a:schemeClr>
                    </a:solidFill>
                  </a:tcPr>
                </a:tc>
                <a:tc>
                  <a:txBody>
                    <a:bodyPr/>
                    <a:lstStyle/>
                    <a:p>
                      <a:pPr algn="ctr"/>
                      <a:r>
                        <a:rPr lang="en-US" sz="2000" dirty="0">
                          <a:latin typeface="Times New Roman" panose="02020603050405020304" pitchFamily="18" charset="0"/>
                          <a:cs typeface="Times New Roman" panose="02020603050405020304" pitchFamily="18" charset="0"/>
                        </a:rPr>
                        <a:t>God’s power creates a new weakness</a:t>
                      </a:r>
                    </a:p>
                  </a:txBody>
                  <a:tcPr>
                    <a:solidFill>
                      <a:schemeClr val="accent2">
                        <a:lumMod val="60000"/>
                        <a:lumOff val="40000"/>
                      </a:schemeClr>
                    </a:solidFill>
                  </a:tcPr>
                </a:tc>
                <a:tc>
                  <a:txBody>
                    <a:bodyPr/>
                    <a:lstStyle/>
                    <a:p>
                      <a:pPr algn="ctr"/>
                      <a:r>
                        <a:rPr lang="en-US" sz="2000" dirty="0">
                          <a:latin typeface="Times New Roman" panose="02020603050405020304" pitchFamily="18" charset="0"/>
                          <a:cs typeface="Times New Roman" panose="02020603050405020304" pitchFamily="18" charset="0"/>
                        </a:rPr>
                        <a:t>Learn the “warning signs” and break old patterns</a:t>
                      </a:r>
                    </a:p>
                  </a:txBody>
                  <a:tcPr>
                    <a:solidFill>
                      <a:schemeClr val="accent2">
                        <a:lumMod val="60000"/>
                        <a:lumOff val="40000"/>
                      </a:schemeClr>
                    </a:solidFill>
                  </a:tcPr>
                </a:tc>
                <a:extLst>
                  <a:ext uri="{0D108BD9-81ED-4DB2-BD59-A6C34878D82A}">
                    <a16:rowId xmlns:a16="http://schemas.microsoft.com/office/drawing/2014/main" val="3990180602"/>
                  </a:ext>
                </a:extLst>
              </a:tr>
            </a:tbl>
          </a:graphicData>
        </a:graphic>
      </p:graphicFrame>
      <p:sp>
        <p:nvSpPr>
          <p:cNvPr id="7" name="Title 1"/>
          <p:cNvSpPr txBox="1">
            <a:spLocks/>
          </p:cNvSpPr>
          <p:nvPr/>
        </p:nvSpPr>
        <p:spPr>
          <a:xfrm>
            <a:off x="2286000" y="1508760"/>
            <a:ext cx="7924800" cy="1981200"/>
          </a:xfrm>
          <a:prstGeom prst="rect">
            <a:avLst/>
          </a:prstGeom>
        </p:spPr>
        <p:txBody>
          <a:bodyPr vert="horz" lIns="91440" tIns="45720" rIns="91440" bIns="45720" rtlCol="0" anchor="ctr">
            <a:noAutofit/>
          </a:bodyPr>
          <a:lstStyle/>
          <a:p>
            <a:pPr>
              <a:spcBef>
                <a:spcPct val="0"/>
              </a:spcBef>
              <a:defRPr/>
            </a:pPr>
            <a:endParaRPr lang="en-US" sz="3000" dirty="0">
              <a:latin typeface="Times New Roman" pitchFamily="18" charset="0"/>
              <a:ea typeface="+mj-ea"/>
              <a:cs typeface="Times New Roman" pitchFamily="18" charset="0"/>
            </a:endParaRPr>
          </a:p>
        </p:txBody>
      </p:sp>
      <p:sp>
        <p:nvSpPr>
          <p:cNvPr id="2" name="TextBox 1"/>
          <p:cNvSpPr txBox="1"/>
          <p:nvPr/>
        </p:nvSpPr>
        <p:spPr>
          <a:xfrm>
            <a:off x="228600" y="1752600"/>
            <a:ext cx="1219200" cy="381000"/>
          </a:xfrm>
          <a:prstGeom prst="rect">
            <a:avLst/>
          </a:prstGeom>
          <a:solidFill>
            <a:schemeClr val="accent2">
              <a:lumMod val="60000"/>
              <a:lumOff val="40000"/>
            </a:schemeClr>
          </a:solidFill>
        </p:spPr>
        <p:txBody>
          <a:bodyPr wrap="square" rtlCol="0">
            <a:spAutoFit/>
          </a:bodyPr>
          <a:lstStyle/>
          <a:p>
            <a:endParaRPr lang="en-US" dirty="0"/>
          </a:p>
        </p:txBody>
      </p:sp>
      <p:sp>
        <p:nvSpPr>
          <p:cNvPr id="15" name="TextBox 14"/>
          <p:cNvSpPr txBox="1"/>
          <p:nvPr/>
        </p:nvSpPr>
        <p:spPr>
          <a:xfrm>
            <a:off x="1610138" y="1802226"/>
            <a:ext cx="1590262" cy="1176564"/>
          </a:xfrm>
          <a:prstGeom prst="rect">
            <a:avLst/>
          </a:prstGeom>
          <a:solidFill>
            <a:schemeClr val="accent2">
              <a:lumMod val="60000"/>
              <a:lumOff val="40000"/>
            </a:schemeClr>
          </a:solidFill>
        </p:spPr>
        <p:txBody>
          <a:bodyPr wrap="square" rtlCol="0">
            <a:spAutoFit/>
          </a:bodyPr>
          <a:lstStyle/>
          <a:p>
            <a:endParaRPr lang="en-US" dirty="0"/>
          </a:p>
        </p:txBody>
      </p:sp>
      <p:sp>
        <p:nvSpPr>
          <p:cNvPr id="16" name="TextBox 15"/>
          <p:cNvSpPr txBox="1"/>
          <p:nvPr/>
        </p:nvSpPr>
        <p:spPr>
          <a:xfrm>
            <a:off x="3326292" y="1776608"/>
            <a:ext cx="1626707" cy="1499991"/>
          </a:xfrm>
          <a:prstGeom prst="rect">
            <a:avLst/>
          </a:prstGeom>
          <a:solidFill>
            <a:schemeClr val="accent2">
              <a:lumMod val="60000"/>
              <a:lumOff val="40000"/>
            </a:schemeClr>
          </a:solidFill>
        </p:spPr>
        <p:txBody>
          <a:bodyPr wrap="square" rtlCol="0">
            <a:spAutoFit/>
          </a:bodyPr>
          <a:lstStyle/>
          <a:p>
            <a:endParaRPr lang="en-US" dirty="0"/>
          </a:p>
        </p:txBody>
      </p:sp>
      <p:sp>
        <p:nvSpPr>
          <p:cNvPr id="17" name="TextBox 16"/>
          <p:cNvSpPr txBox="1"/>
          <p:nvPr/>
        </p:nvSpPr>
        <p:spPr>
          <a:xfrm>
            <a:off x="5201479" y="1752599"/>
            <a:ext cx="1351722" cy="1524000"/>
          </a:xfrm>
          <a:prstGeom prst="rect">
            <a:avLst/>
          </a:prstGeom>
          <a:solidFill>
            <a:schemeClr val="accent2">
              <a:lumMod val="60000"/>
              <a:lumOff val="40000"/>
            </a:schemeClr>
          </a:solidFill>
        </p:spPr>
        <p:txBody>
          <a:bodyPr wrap="square" rtlCol="0">
            <a:spAutoFit/>
          </a:bodyPr>
          <a:lstStyle/>
          <a:p>
            <a:endParaRPr lang="en-US" dirty="0"/>
          </a:p>
        </p:txBody>
      </p:sp>
      <p:sp>
        <p:nvSpPr>
          <p:cNvPr id="18" name="TextBox 17"/>
          <p:cNvSpPr txBox="1"/>
          <p:nvPr/>
        </p:nvSpPr>
        <p:spPr>
          <a:xfrm>
            <a:off x="6768550" y="1753306"/>
            <a:ext cx="1308650" cy="1370893"/>
          </a:xfrm>
          <a:prstGeom prst="rect">
            <a:avLst/>
          </a:prstGeom>
          <a:solidFill>
            <a:schemeClr val="accent2">
              <a:lumMod val="60000"/>
              <a:lumOff val="40000"/>
            </a:schemeClr>
          </a:solidFill>
        </p:spPr>
        <p:txBody>
          <a:bodyPr wrap="square" rtlCol="0">
            <a:spAutoFit/>
          </a:bodyPr>
          <a:lstStyle/>
          <a:p>
            <a:endParaRPr lang="en-US" dirty="0"/>
          </a:p>
        </p:txBody>
      </p:sp>
      <p:sp>
        <p:nvSpPr>
          <p:cNvPr id="20" name="TextBox 19"/>
          <p:cNvSpPr txBox="1"/>
          <p:nvPr/>
        </p:nvSpPr>
        <p:spPr>
          <a:xfrm>
            <a:off x="8245335" y="1752598"/>
            <a:ext cx="1051065" cy="1143002"/>
          </a:xfrm>
          <a:prstGeom prst="rect">
            <a:avLst/>
          </a:prstGeom>
          <a:solidFill>
            <a:schemeClr val="accent2">
              <a:lumMod val="60000"/>
              <a:lumOff val="40000"/>
            </a:schemeClr>
          </a:solidFill>
        </p:spPr>
        <p:txBody>
          <a:bodyPr wrap="square" rtlCol="0">
            <a:spAutoFit/>
          </a:bodyPr>
          <a:lstStyle/>
          <a:p>
            <a:endParaRPr lang="en-US" dirty="0"/>
          </a:p>
        </p:txBody>
      </p:sp>
      <p:sp>
        <p:nvSpPr>
          <p:cNvPr id="21" name="TextBox 20"/>
          <p:cNvSpPr txBox="1"/>
          <p:nvPr/>
        </p:nvSpPr>
        <p:spPr>
          <a:xfrm>
            <a:off x="9398268" y="1774829"/>
            <a:ext cx="1193532" cy="1349370"/>
          </a:xfrm>
          <a:prstGeom prst="rect">
            <a:avLst/>
          </a:prstGeom>
          <a:solidFill>
            <a:schemeClr val="accent2">
              <a:lumMod val="60000"/>
              <a:lumOff val="40000"/>
            </a:schemeClr>
          </a:solidFill>
        </p:spPr>
        <p:txBody>
          <a:bodyPr wrap="square" rtlCol="0">
            <a:spAutoFit/>
          </a:bodyPr>
          <a:lstStyle/>
          <a:p>
            <a:endParaRPr lang="en-US" dirty="0"/>
          </a:p>
        </p:txBody>
      </p:sp>
      <p:sp>
        <p:nvSpPr>
          <p:cNvPr id="32" name="TextBox 31"/>
          <p:cNvSpPr txBox="1"/>
          <p:nvPr/>
        </p:nvSpPr>
        <p:spPr>
          <a:xfrm>
            <a:off x="10693668" y="1763883"/>
            <a:ext cx="1337650" cy="1512715"/>
          </a:xfrm>
          <a:prstGeom prst="rect">
            <a:avLst/>
          </a:prstGeom>
          <a:solidFill>
            <a:schemeClr val="accent2">
              <a:lumMod val="60000"/>
              <a:lumOff val="40000"/>
            </a:schemeClr>
          </a:solidFill>
        </p:spPr>
        <p:txBody>
          <a:bodyPr wrap="square" rtlCol="0">
            <a:spAutoFit/>
          </a:bodyPr>
          <a:lstStyle/>
          <a:p>
            <a:endParaRPr lang="en-US" dirty="0"/>
          </a:p>
        </p:txBody>
      </p:sp>
      <p:sp>
        <p:nvSpPr>
          <p:cNvPr id="33" name="TextBox 32"/>
          <p:cNvSpPr txBox="1"/>
          <p:nvPr/>
        </p:nvSpPr>
        <p:spPr>
          <a:xfrm>
            <a:off x="144018" y="3365077"/>
            <a:ext cx="1337650" cy="1512715"/>
          </a:xfrm>
          <a:prstGeom prst="rect">
            <a:avLst/>
          </a:prstGeom>
          <a:solidFill>
            <a:schemeClr val="accent2">
              <a:lumMod val="40000"/>
              <a:lumOff val="60000"/>
            </a:schemeClr>
          </a:solidFill>
        </p:spPr>
        <p:txBody>
          <a:bodyPr wrap="square" rtlCol="0">
            <a:spAutoFit/>
          </a:bodyPr>
          <a:lstStyle/>
          <a:p>
            <a:endParaRPr lang="en-US" dirty="0"/>
          </a:p>
        </p:txBody>
      </p:sp>
      <p:sp>
        <p:nvSpPr>
          <p:cNvPr id="34" name="TextBox 33"/>
          <p:cNvSpPr txBox="1"/>
          <p:nvPr/>
        </p:nvSpPr>
        <p:spPr>
          <a:xfrm>
            <a:off x="1714497" y="3409805"/>
            <a:ext cx="1337650" cy="1512715"/>
          </a:xfrm>
          <a:prstGeom prst="rect">
            <a:avLst/>
          </a:prstGeom>
          <a:solidFill>
            <a:schemeClr val="accent2">
              <a:lumMod val="40000"/>
              <a:lumOff val="60000"/>
            </a:schemeClr>
          </a:solidFill>
        </p:spPr>
        <p:txBody>
          <a:bodyPr wrap="square" rtlCol="0">
            <a:spAutoFit/>
          </a:bodyPr>
          <a:lstStyle/>
          <a:p>
            <a:endParaRPr lang="en-US" dirty="0"/>
          </a:p>
        </p:txBody>
      </p:sp>
      <p:sp>
        <p:nvSpPr>
          <p:cNvPr id="35" name="TextBox 34"/>
          <p:cNvSpPr txBox="1"/>
          <p:nvPr/>
        </p:nvSpPr>
        <p:spPr>
          <a:xfrm>
            <a:off x="3326293" y="3365077"/>
            <a:ext cx="1687040" cy="1512715"/>
          </a:xfrm>
          <a:prstGeom prst="rect">
            <a:avLst/>
          </a:prstGeom>
          <a:solidFill>
            <a:schemeClr val="accent2">
              <a:lumMod val="40000"/>
              <a:lumOff val="60000"/>
            </a:schemeClr>
          </a:solidFill>
        </p:spPr>
        <p:txBody>
          <a:bodyPr wrap="square" rtlCol="0">
            <a:spAutoFit/>
          </a:bodyPr>
          <a:lstStyle/>
          <a:p>
            <a:endParaRPr lang="en-US" dirty="0"/>
          </a:p>
        </p:txBody>
      </p:sp>
      <p:sp>
        <p:nvSpPr>
          <p:cNvPr id="36" name="TextBox 35"/>
          <p:cNvSpPr txBox="1"/>
          <p:nvPr/>
        </p:nvSpPr>
        <p:spPr>
          <a:xfrm>
            <a:off x="5109411" y="3411582"/>
            <a:ext cx="1572295" cy="1512715"/>
          </a:xfrm>
          <a:prstGeom prst="rect">
            <a:avLst/>
          </a:prstGeom>
          <a:solidFill>
            <a:schemeClr val="accent2">
              <a:lumMod val="40000"/>
              <a:lumOff val="60000"/>
            </a:schemeClr>
          </a:solidFill>
        </p:spPr>
        <p:txBody>
          <a:bodyPr wrap="square" rtlCol="0">
            <a:spAutoFit/>
          </a:bodyPr>
          <a:lstStyle/>
          <a:p>
            <a:endParaRPr lang="en-US" dirty="0"/>
          </a:p>
        </p:txBody>
      </p:sp>
      <p:sp>
        <p:nvSpPr>
          <p:cNvPr id="37" name="TextBox 36"/>
          <p:cNvSpPr txBox="1"/>
          <p:nvPr/>
        </p:nvSpPr>
        <p:spPr>
          <a:xfrm>
            <a:off x="6844332" y="3390268"/>
            <a:ext cx="1280907" cy="1334132"/>
          </a:xfrm>
          <a:prstGeom prst="rect">
            <a:avLst/>
          </a:prstGeom>
          <a:solidFill>
            <a:schemeClr val="accent2">
              <a:lumMod val="40000"/>
              <a:lumOff val="60000"/>
            </a:schemeClr>
          </a:solidFill>
        </p:spPr>
        <p:txBody>
          <a:bodyPr wrap="square" rtlCol="0">
            <a:spAutoFit/>
          </a:bodyPr>
          <a:lstStyle/>
          <a:p>
            <a:endParaRPr lang="en-US" dirty="0"/>
          </a:p>
        </p:txBody>
      </p:sp>
      <p:sp>
        <p:nvSpPr>
          <p:cNvPr id="38" name="TextBox 37"/>
          <p:cNvSpPr txBox="1"/>
          <p:nvPr/>
        </p:nvSpPr>
        <p:spPr>
          <a:xfrm>
            <a:off x="8231323" y="3331240"/>
            <a:ext cx="1065078" cy="1697960"/>
          </a:xfrm>
          <a:prstGeom prst="rect">
            <a:avLst/>
          </a:prstGeom>
          <a:solidFill>
            <a:schemeClr val="accent2">
              <a:lumMod val="40000"/>
              <a:lumOff val="60000"/>
            </a:schemeClr>
          </a:solidFill>
        </p:spPr>
        <p:txBody>
          <a:bodyPr wrap="square" rtlCol="0">
            <a:spAutoFit/>
          </a:bodyPr>
          <a:lstStyle/>
          <a:p>
            <a:endParaRPr lang="en-US" dirty="0"/>
          </a:p>
        </p:txBody>
      </p:sp>
      <p:sp>
        <p:nvSpPr>
          <p:cNvPr id="39" name="TextBox 38"/>
          <p:cNvSpPr txBox="1"/>
          <p:nvPr/>
        </p:nvSpPr>
        <p:spPr>
          <a:xfrm>
            <a:off x="9428211" y="3396598"/>
            <a:ext cx="1115833" cy="1521498"/>
          </a:xfrm>
          <a:prstGeom prst="rect">
            <a:avLst/>
          </a:prstGeom>
          <a:solidFill>
            <a:schemeClr val="accent2">
              <a:lumMod val="40000"/>
              <a:lumOff val="60000"/>
            </a:schemeClr>
          </a:solidFill>
        </p:spPr>
        <p:txBody>
          <a:bodyPr wrap="square" rtlCol="0">
            <a:spAutoFit/>
          </a:bodyPr>
          <a:lstStyle/>
          <a:p>
            <a:endParaRPr lang="en-US" dirty="0"/>
          </a:p>
        </p:txBody>
      </p:sp>
      <p:sp>
        <p:nvSpPr>
          <p:cNvPr id="40" name="TextBox 39"/>
          <p:cNvSpPr txBox="1"/>
          <p:nvPr/>
        </p:nvSpPr>
        <p:spPr>
          <a:xfrm>
            <a:off x="10745049" y="3360684"/>
            <a:ext cx="1234205" cy="1557411"/>
          </a:xfrm>
          <a:prstGeom prst="rect">
            <a:avLst/>
          </a:prstGeom>
          <a:solidFill>
            <a:schemeClr val="accent2">
              <a:lumMod val="40000"/>
              <a:lumOff val="60000"/>
            </a:schemeClr>
          </a:solidFill>
        </p:spPr>
        <p:txBody>
          <a:bodyPr wrap="square" rtlCol="0">
            <a:spAutoFit/>
          </a:bodyPr>
          <a:lstStyle/>
          <a:p>
            <a:endParaRPr lang="en-US" dirty="0"/>
          </a:p>
        </p:txBody>
      </p:sp>
      <p:sp>
        <p:nvSpPr>
          <p:cNvPr id="41" name="TextBox 40"/>
          <p:cNvSpPr txBox="1"/>
          <p:nvPr/>
        </p:nvSpPr>
        <p:spPr>
          <a:xfrm>
            <a:off x="162339" y="5134137"/>
            <a:ext cx="1351722" cy="1524000"/>
          </a:xfrm>
          <a:prstGeom prst="rect">
            <a:avLst/>
          </a:prstGeom>
          <a:solidFill>
            <a:schemeClr val="accent2">
              <a:lumMod val="60000"/>
              <a:lumOff val="40000"/>
            </a:schemeClr>
          </a:solidFill>
        </p:spPr>
        <p:txBody>
          <a:bodyPr wrap="square" rtlCol="0">
            <a:spAutoFit/>
          </a:bodyPr>
          <a:lstStyle/>
          <a:p>
            <a:endParaRPr lang="en-US" dirty="0"/>
          </a:p>
        </p:txBody>
      </p:sp>
      <p:sp>
        <p:nvSpPr>
          <p:cNvPr id="42" name="TextBox 41"/>
          <p:cNvSpPr txBox="1"/>
          <p:nvPr/>
        </p:nvSpPr>
        <p:spPr>
          <a:xfrm>
            <a:off x="1610138" y="5118579"/>
            <a:ext cx="1590261" cy="1539557"/>
          </a:xfrm>
          <a:prstGeom prst="rect">
            <a:avLst/>
          </a:prstGeom>
          <a:solidFill>
            <a:schemeClr val="accent2">
              <a:lumMod val="60000"/>
              <a:lumOff val="40000"/>
            </a:schemeClr>
          </a:solidFill>
        </p:spPr>
        <p:txBody>
          <a:bodyPr wrap="square" rtlCol="0">
            <a:spAutoFit/>
          </a:bodyPr>
          <a:lstStyle/>
          <a:p>
            <a:endParaRPr lang="en-US" dirty="0"/>
          </a:p>
        </p:txBody>
      </p:sp>
      <p:sp>
        <p:nvSpPr>
          <p:cNvPr id="43" name="TextBox 42"/>
          <p:cNvSpPr txBox="1"/>
          <p:nvPr/>
        </p:nvSpPr>
        <p:spPr>
          <a:xfrm>
            <a:off x="3321889" y="5118579"/>
            <a:ext cx="1631109" cy="1507460"/>
          </a:xfrm>
          <a:prstGeom prst="rect">
            <a:avLst/>
          </a:prstGeom>
          <a:solidFill>
            <a:schemeClr val="accent2">
              <a:lumMod val="60000"/>
              <a:lumOff val="40000"/>
            </a:schemeClr>
          </a:solidFill>
        </p:spPr>
        <p:txBody>
          <a:bodyPr wrap="square" rtlCol="0">
            <a:spAutoFit/>
          </a:bodyPr>
          <a:lstStyle/>
          <a:p>
            <a:endParaRPr lang="en-US" dirty="0"/>
          </a:p>
        </p:txBody>
      </p:sp>
      <p:sp>
        <p:nvSpPr>
          <p:cNvPr id="44" name="TextBox 43"/>
          <p:cNvSpPr txBox="1"/>
          <p:nvPr/>
        </p:nvSpPr>
        <p:spPr>
          <a:xfrm>
            <a:off x="5173882" y="5098831"/>
            <a:ext cx="1373309" cy="1527208"/>
          </a:xfrm>
          <a:prstGeom prst="rect">
            <a:avLst/>
          </a:prstGeom>
          <a:solidFill>
            <a:schemeClr val="accent2">
              <a:lumMod val="60000"/>
              <a:lumOff val="40000"/>
            </a:schemeClr>
          </a:solidFill>
        </p:spPr>
        <p:txBody>
          <a:bodyPr wrap="square" rtlCol="0">
            <a:spAutoFit/>
          </a:bodyPr>
          <a:lstStyle/>
          <a:p>
            <a:endParaRPr lang="en-US" dirty="0"/>
          </a:p>
        </p:txBody>
      </p:sp>
      <p:sp>
        <p:nvSpPr>
          <p:cNvPr id="45" name="TextBox 44"/>
          <p:cNvSpPr txBox="1"/>
          <p:nvPr/>
        </p:nvSpPr>
        <p:spPr>
          <a:xfrm>
            <a:off x="6728733" y="5108705"/>
            <a:ext cx="1396506" cy="1517334"/>
          </a:xfrm>
          <a:prstGeom prst="rect">
            <a:avLst/>
          </a:prstGeom>
          <a:solidFill>
            <a:schemeClr val="accent2">
              <a:lumMod val="60000"/>
              <a:lumOff val="40000"/>
            </a:schemeClr>
          </a:solidFill>
        </p:spPr>
        <p:txBody>
          <a:bodyPr wrap="square" rtlCol="0">
            <a:spAutoFit/>
          </a:bodyPr>
          <a:lstStyle/>
          <a:p>
            <a:endParaRPr lang="en-US" dirty="0"/>
          </a:p>
        </p:txBody>
      </p:sp>
      <p:sp>
        <p:nvSpPr>
          <p:cNvPr id="46" name="TextBox 45"/>
          <p:cNvSpPr txBox="1"/>
          <p:nvPr/>
        </p:nvSpPr>
        <p:spPr>
          <a:xfrm>
            <a:off x="8281648" y="5108704"/>
            <a:ext cx="983299" cy="1549431"/>
          </a:xfrm>
          <a:prstGeom prst="rect">
            <a:avLst/>
          </a:prstGeom>
          <a:solidFill>
            <a:schemeClr val="accent2">
              <a:lumMod val="60000"/>
              <a:lumOff val="40000"/>
            </a:schemeClr>
          </a:solidFill>
        </p:spPr>
        <p:txBody>
          <a:bodyPr wrap="square" rtlCol="0">
            <a:spAutoFit/>
          </a:bodyPr>
          <a:lstStyle/>
          <a:p>
            <a:endParaRPr lang="en-US" dirty="0"/>
          </a:p>
        </p:txBody>
      </p:sp>
      <p:sp>
        <p:nvSpPr>
          <p:cNvPr id="47" name="TextBox 46"/>
          <p:cNvSpPr txBox="1">
            <a:spLocks/>
          </p:cNvSpPr>
          <p:nvPr/>
        </p:nvSpPr>
        <p:spPr>
          <a:xfrm>
            <a:off x="9448821" y="5095699"/>
            <a:ext cx="1142980" cy="1507460"/>
          </a:xfrm>
          <a:prstGeom prst="rect">
            <a:avLst/>
          </a:prstGeom>
          <a:solidFill>
            <a:schemeClr val="accent2">
              <a:lumMod val="60000"/>
              <a:lumOff val="40000"/>
            </a:schemeClr>
          </a:solidFill>
        </p:spPr>
        <p:txBody>
          <a:bodyPr wrap="square" rtlCol="0">
            <a:spAutoFit/>
          </a:bodyPr>
          <a:lstStyle/>
          <a:p>
            <a:endParaRPr lang="en-US" dirty="0"/>
          </a:p>
        </p:txBody>
      </p:sp>
      <p:sp>
        <p:nvSpPr>
          <p:cNvPr id="48" name="TextBox 47"/>
          <p:cNvSpPr txBox="1"/>
          <p:nvPr/>
        </p:nvSpPr>
        <p:spPr>
          <a:xfrm>
            <a:off x="10815850" y="5118579"/>
            <a:ext cx="1215467" cy="1539556"/>
          </a:xfrm>
          <a:prstGeom prst="rect">
            <a:avLst/>
          </a:prstGeom>
          <a:solidFill>
            <a:schemeClr val="accent2">
              <a:lumMod val="60000"/>
              <a:lumOff val="40000"/>
            </a:schemeClr>
          </a:solidFill>
        </p:spPr>
        <p:txBody>
          <a:bodyPr wrap="square" rtlCol="0">
            <a:spAutoFit/>
          </a:bodyPr>
          <a:lstStyle/>
          <a:p>
            <a:endParaRPr lang="en-US" dirty="0"/>
          </a:p>
        </p:txBody>
      </p:sp>
    </p:spTree>
    <p:extLst>
      <p:ext uri="{BB962C8B-B14F-4D97-AF65-F5344CB8AC3E}">
        <p14:creationId xmlns:p14="http://schemas.microsoft.com/office/powerpoint/2010/main" val="2735386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22"/>
                                        </p:tgtEl>
                                        <p:attrNameLst>
                                          <p:attrName>style.visibility</p:attrName>
                                        </p:attrNameLst>
                                      </p:cBhvr>
                                      <p:to>
                                        <p:strVal val="hidden"/>
                                      </p:to>
                                    </p:set>
                                  </p:childTnLst>
                                </p:cTn>
                              </p:par>
                              <p:par>
                                <p:cTn id="12" presetID="10" presetClass="entr" presetSubtype="0" fill="hold"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
                                        <p:tgtEl>
                                          <p:spTgt spid="4"/>
                                        </p:tgtEl>
                                      </p:cBhvr>
                                    </p:animEffect>
                                  </p:childTnLst>
                                </p:cTn>
                              </p:par>
                              <p:par>
                                <p:cTn id="15" presetID="1" presetClass="entr" presetSubtype="0" fill="hold" grpId="0" nodeType="withEffect">
                                  <p:stCondLst>
                                    <p:cond delay="0"/>
                                  </p:stCondLst>
                                  <p:childTnLst>
                                    <p:set>
                                      <p:cBhvr>
                                        <p:cTn id="16" dur="1" fill="hold">
                                          <p:stCondLst>
                                            <p:cond delay="9"/>
                                          </p:stCondLst>
                                        </p:cTn>
                                        <p:tgtEl>
                                          <p:spTgt spid="2"/>
                                        </p:tgtEl>
                                        <p:attrNameLst>
                                          <p:attrName>style.visibility</p:attrName>
                                        </p:attrNameLst>
                                      </p:cBhvr>
                                      <p:to>
                                        <p:strVal val="visible"/>
                                      </p:to>
                                    </p:set>
                                  </p:childTnLst>
                                </p:cTn>
                              </p:par>
                              <p:par>
                                <p:cTn id="17" presetID="10"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10"/>
                                        <p:tgtEl>
                                          <p:spTgt spid="15"/>
                                        </p:tgtEl>
                                      </p:cBhvr>
                                    </p:animEffect>
                                  </p:childTnLst>
                                </p:cTn>
                              </p:par>
                              <p:par>
                                <p:cTn id="20" presetID="1" presetClass="entr" presetSubtype="0" fill="hold" grpId="0" nodeType="withEffect">
                                  <p:stCondLst>
                                    <p:cond delay="0"/>
                                  </p:stCondLst>
                                  <p:childTnLst>
                                    <p:set>
                                      <p:cBhvr>
                                        <p:cTn id="21" dur="1" fill="hold">
                                          <p:stCondLst>
                                            <p:cond delay="9"/>
                                          </p:stCondLst>
                                        </p:cTn>
                                        <p:tgtEl>
                                          <p:spTgt spid="16"/>
                                        </p:tgtEl>
                                        <p:attrNameLst>
                                          <p:attrName>style.visibility</p:attrName>
                                        </p:attrNameLst>
                                      </p:cBhvr>
                                      <p:to>
                                        <p:strVal val="visible"/>
                                      </p:to>
                                    </p:set>
                                  </p:childTnLst>
                                </p:cTn>
                              </p:par>
                              <p:par>
                                <p:cTn id="22" presetID="10" presetClass="entr" presetSubtype="0" fill="hold" grpId="0"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fade">
                                      <p:cBhvr>
                                        <p:cTn id="24" dur="10"/>
                                        <p:tgtEl>
                                          <p:spTgt spid="17"/>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10"/>
                                        <p:tgtEl>
                                          <p:spTgt spid="20"/>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fade">
                                      <p:cBhvr>
                                        <p:cTn id="30" dur="10"/>
                                        <p:tgtEl>
                                          <p:spTgt spid="21"/>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fade">
                                      <p:cBhvr>
                                        <p:cTn id="33" dur="10"/>
                                        <p:tgtEl>
                                          <p:spTgt spid="32"/>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fade">
                                      <p:cBhvr>
                                        <p:cTn id="36" dur="10"/>
                                        <p:tgtEl>
                                          <p:spTgt spid="33"/>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4"/>
                                        </p:tgtEl>
                                        <p:attrNameLst>
                                          <p:attrName>style.visibility</p:attrName>
                                        </p:attrNameLst>
                                      </p:cBhvr>
                                      <p:to>
                                        <p:strVal val="visible"/>
                                      </p:to>
                                    </p:set>
                                    <p:animEffect transition="in" filter="fade">
                                      <p:cBhvr>
                                        <p:cTn id="39" dur="10"/>
                                        <p:tgtEl>
                                          <p:spTgt spid="34"/>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fade">
                                      <p:cBhvr>
                                        <p:cTn id="42" dur="10"/>
                                        <p:tgtEl>
                                          <p:spTgt spid="35"/>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fade">
                                      <p:cBhvr>
                                        <p:cTn id="45" dur="10"/>
                                        <p:tgtEl>
                                          <p:spTgt spid="36"/>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fade">
                                      <p:cBhvr>
                                        <p:cTn id="48" dur="10"/>
                                        <p:tgtEl>
                                          <p:spTgt spid="37"/>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fade">
                                      <p:cBhvr>
                                        <p:cTn id="51" dur="10"/>
                                        <p:tgtEl>
                                          <p:spTgt spid="38"/>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39"/>
                                        </p:tgtEl>
                                        <p:attrNameLst>
                                          <p:attrName>style.visibility</p:attrName>
                                        </p:attrNameLst>
                                      </p:cBhvr>
                                      <p:to>
                                        <p:strVal val="visible"/>
                                      </p:to>
                                    </p:set>
                                    <p:animEffect transition="in" filter="fade">
                                      <p:cBhvr>
                                        <p:cTn id="54" dur="10"/>
                                        <p:tgtEl>
                                          <p:spTgt spid="39"/>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40"/>
                                        </p:tgtEl>
                                        <p:attrNameLst>
                                          <p:attrName>style.visibility</p:attrName>
                                        </p:attrNameLst>
                                      </p:cBhvr>
                                      <p:to>
                                        <p:strVal val="visible"/>
                                      </p:to>
                                    </p:set>
                                    <p:animEffect transition="in" filter="fade">
                                      <p:cBhvr>
                                        <p:cTn id="57" dur="10"/>
                                        <p:tgtEl>
                                          <p:spTgt spid="40"/>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41"/>
                                        </p:tgtEl>
                                        <p:attrNameLst>
                                          <p:attrName>style.visibility</p:attrName>
                                        </p:attrNameLst>
                                      </p:cBhvr>
                                      <p:to>
                                        <p:strVal val="visible"/>
                                      </p:to>
                                    </p:set>
                                    <p:animEffect transition="in" filter="fade">
                                      <p:cBhvr>
                                        <p:cTn id="60" dur="10"/>
                                        <p:tgtEl>
                                          <p:spTgt spid="41"/>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42"/>
                                        </p:tgtEl>
                                        <p:attrNameLst>
                                          <p:attrName>style.visibility</p:attrName>
                                        </p:attrNameLst>
                                      </p:cBhvr>
                                      <p:to>
                                        <p:strVal val="visible"/>
                                      </p:to>
                                    </p:set>
                                    <p:animEffect transition="in" filter="fade">
                                      <p:cBhvr>
                                        <p:cTn id="63" dur="10"/>
                                        <p:tgtEl>
                                          <p:spTgt spid="42"/>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43"/>
                                        </p:tgtEl>
                                        <p:attrNameLst>
                                          <p:attrName>style.visibility</p:attrName>
                                        </p:attrNameLst>
                                      </p:cBhvr>
                                      <p:to>
                                        <p:strVal val="visible"/>
                                      </p:to>
                                    </p:set>
                                    <p:animEffect transition="in" filter="fade">
                                      <p:cBhvr>
                                        <p:cTn id="66" dur="10"/>
                                        <p:tgtEl>
                                          <p:spTgt spid="43"/>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44"/>
                                        </p:tgtEl>
                                        <p:attrNameLst>
                                          <p:attrName>style.visibility</p:attrName>
                                        </p:attrNameLst>
                                      </p:cBhvr>
                                      <p:to>
                                        <p:strVal val="visible"/>
                                      </p:to>
                                    </p:set>
                                    <p:animEffect transition="in" filter="fade">
                                      <p:cBhvr>
                                        <p:cTn id="69" dur="10"/>
                                        <p:tgtEl>
                                          <p:spTgt spid="44"/>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45"/>
                                        </p:tgtEl>
                                        <p:attrNameLst>
                                          <p:attrName>style.visibility</p:attrName>
                                        </p:attrNameLst>
                                      </p:cBhvr>
                                      <p:to>
                                        <p:strVal val="visible"/>
                                      </p:to>
                                    </p:set>
                                    <p:animEffect transition="in" filter="fade">
                                      <p:cBhvr>
                                        <p:cTn id="72" dur="10"/>
                                        <p:tgtEl>
                                          <p:spTgt spid="45"/>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46"/>
                                        </p:tgtEl>
                                        <p:attrNameLst>
                                          <p:attrName>style.visibility</p:attrName>
                                        </p:attrNameLst>
                                      </p:cBhvr>
                                      <p:to>
                                        <p:strVal val="visible"/>
                                      </p:to>
                                    </p:set>
                                    <p:animEffect transition="in" filter="fade">
                                      <p:cBhvr>
                                        <p:cTn id="75" dur="10"/>
                                        <p:tgtEl>
                                          <p:spTgt spid="46"/>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47"/>
                                        </p:tgtEl>
                                        <p:attrNameLst>
                                          <p:attrName>style.visibility</p:attrName>
                                        </p:attrNameLst>
                                      </p:cBhvr>
                                      <p:to>
                                        <p:strVal val="visible"/>
                                      </p:to>
                                    </p:set>
                                    <p:animEffect transition="in" filter="fade">
                                      <p:cBhvr>
                                        <p:cTn id="78" dur="10"/>
                                        <p:tgtEl>
                                          <p:spTgt spid="47"/>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48"/>
                                        </p:tgtEl>
                                        <p:attrNameLst>
                                          <p:attrName>style.visibility</p:attrName>
                                        </p:attrNameLst>
                                      </p:cBhvr>
                                      <p:to>
                                        <p:strVal val="visible"/>
                                      </p:to>
                                    </p:set>
                                    <p:animEffect transition="in" filter="fade">
                                      <p:cBhvr>
                                        <p:cTn id="81" dur="10"/>
                                        <p:tgtEl>
                                          <p:spTgt spid="48"/>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18"/>
                                        </p:tgtEl>
                                        <p:attrNameLst>
                                          <p:attrName>style.visibility</p:attrName>
                                        </p:attrNameLst>
                                      </p:cBhvr>
                                      <p:to>
                                        <p:strVal val="visible"/>
                                      </p:to>
                                    </p:set>
                                    <p:animEffect transition="in" filter="fade">
                                      <p:cBhvr>
                                        <p:cTn id="84" dur="10"/>
                                        <p:tgtEl>
                                          <p:spTgt spid="18"/>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xit" presetSubtype="0" fill="hold" grpId="1" nodeType="clickEffect">
                                  <p:stCondLst>
                                    <p:cond delay="0"/>
                                  </p:stCondLst>
                                  <p:childTnLst>
                                    <p:animEffect transition="out" filter="fade">
                                      <p:cBhvr>
                                        <p:cTn id="88" dur="500"/>
                                        <p:tgtEl>
                                          <p:spTgt spid="2"/>
                                        </p:tgtEl>
                                      </p:cBhvr>
                                    </p:animEffect>
                                    <p:set>
                                      <p:cBhvr>
                                        <p:cTn id="89" dur="1" fill="hold">
                                          <p:stCondLst>
                                            <p:cond delay="499"/>
                                          </p:stCondLst>
                                        </p:cTn>
                                        <p:tgtEl>
                                          <p:spTgt spid="2"/>
                                        </p:tgtEl>
                                        <p:attrNameLst>
                                          <p:attrName>style.visibility</p:attrName>
                                        </p:attrNameLst>
                                      </p:cBhvr>
                                      <p:to>
                                        <p:strVal val="hidden"/>
                                      </p:to>
                                    </p:set>
                                  </p:childTnLst>
                                </p:cTn>
                              </p:par>
                            </p:childTnLst>
                          </p:cTn>
                        </p:par>
                      </p:childTnLst>
                    </p:cTn>
                  </p:par>
                  <p:par>
                    <p:cTn id="90" fill="hold">
                      <p:stCondLst>
                        <p:cond delay="indefinite"/>
                      </p:stCondLst>
                      <p:childTnLst>
                        <p:par>
                          <p:cTn id="91" fill="hold">
                            <p:stCondLst>
                              <p:cond delay="0"/>
                            </p:stCondLst>
                            <p:childTnLst>
                              <p:par>
                                <p:cTn id="92" presetID="10" presetClass="exit" presetSubtype="0" fill="hold" grpId="1" nodeType="clickEffect">
                                  <p:stCondLst>
                                    <p:cond delay="0"/>
                                  </p:stCondLst>
                                  <p:childTnLst>
                                    <p:animEffect transition="out" filter="fade">
                                      <p:cBhvr>
                                        <p:cTn id="93" dur="500"/>
                                        <p:tgtEl>
                                          <p:spTgt spid="15"/>
                                        </p:tgtEl>
                                      </p:cBhvr>
                                    </p:animEffect>
                                    <p:set>
                                      <p:cBhvr>
                                        <p:cTn id="94" dur="1" fill="hold">
                                          <p:stCondLst>
                                            <p:cond delay="499"/>
                                          </p:stCondLst>
                                        </p:cTn>
                                        <p:tgtEl>
                                          <p:spTgt spid="15"/>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10" presetClass="exit" presetSubtype="0" fill="hold" grpId="1" nodeType="clickEffect">
                                  <p:stCondLst>
                                    <p:cond delay="0"/>
                                  </p:stCondLst>
                                  <p:childTnLst>
                                    <p:animEffect transition="out" filter="fade">
                                      <p:cBhvr>
                                        <p:cTn id="98" dur="500"/>
                                        <p:tgtEl>
                                          <p:spTgt spid="16"/>
                                        </p:tgtEl>
                                      </p:cBhvr>
                                    </p:animEffect>
                                    <p:set>
                                      <p:cBhvr>
                                        <p:cTn id="99" dur="1" fill="hold">
                                          <p:stCondLst>
                                            <p:cond delay="499"/>
                                          </p:stCondLst>
                                        </p:cTn>
                                        <p:tgtEl>
                                          <p:spTgt spid="16"/>
                                        </p:tgtEl>
                                        <p:attrNameLst>
                                          <p:attrName>style.visibility</p:attrName>
                                        </p:attrNameLst>
                                      </p:cBhvr>
                                      <p:to>
                                        <p:strVal val="hidden"/>
                                      </p:to>
                                    </p:set>
                                  </p:childTnLst>
                                </p:cTn>
                              </p:par>
                            </p:childTnLst>
                          </p:cTn>
                        </p:par>
                      </p:childTnLst>
                    </p:cTn>
                  </p:par>
                  <p:par>
                    <p:cTn id="100" fill="hold">
                      <p:stCondLst>
                        <p:cond delay="indefinite"/>
                      </p:stCondLst>
                      <p:childTnLst>
                        <p:par>
                          <p:cTn id="101" fill="hold">
                            <p:stCondLst>
                              <p:cond delay="0"/>
                            </p:stCondLst>
                            <p:childTnLst>
                              <p:par>
                                <p:cTn id="102" presetID="10" presetClass="exit" presetSubtype="0" fill="hold" grpId="1" nodeType="clickEffect">
                                  <p:stCondLst>
                                    <p:cond delay="0"/>
                                  </p:stCondLst>
                                  <p:childTnLst>
                                    <p:animEffect transition="out" filter="fade">
                                      <p:cBhvr>
                                        <p:cTn id="103" dur="500"/>
                                        <p:tgtEl>
                                          <p:spTgt spid="17"/>
                                        </p:tgtEl>
                                      </p:cBhvr>
                                    </p:animEffect>
                                    <p:set>
                                      <p:cBhvr>
                                        <p:cTn id="104" dur="1" fill="hold">
                                          <p:stCondLst>
                                            <p:cond delay="499"/>
                                          </p:stCondLst>
                                        </p:cTn>
                                        <p:tgtEl>
                                          <p:spTgt spid="17"/>
                                        </p:tgtEl>
                                        <p:attrNameLst>
                                          <p:attrName>style.visibility</p:attrName>
                                        </p:attrNameLst>
                                      </p:cBhvr>
                                      <p:to>
                                        <p:strVal val="hidden"/>
                                      </p:to>
                                    </p:set>
                                  </p:childTnLst>
                                </p:cTn>
                              </p:par>
                            </p:childTnLst>
                          </p:cTn>
                        </p:par>
                      </p:childTnLst>
                    </p:cTn>
                  </p:par>
                  <p:par>
                    <p:cTn id="105" fill="hold">
                      <p:stCondLst>
                        <p:cond delay="indefinite"/>
                      </p:stCondLst>
                      <p:childTnLst>
                        <p:par>
                          <p:cTn id="106" fill="hold">
                            <p:stCondLst>
                              <p:cond delay="0"/>
                            </p:stCondLst>
                            <p:childTnLst>
                              <p:par>
                                <p:cTn id="107" presetID="10" presetClass="exit" presetSubtype="0" fill="hold" grpId="1" nodeType="clickEffect">
                                  <p:stCondLst>
                                    <p:cond delay="0"/>
                                  </p:stCondLst>
                                  <p:childTnLst>
                                    <p:animEffect transition="out" filter="fade">
                                      <p:cBhvr>
                                        <p:cTn id="108" dur="500"/>
                                        <p:tgtEl>
                                          <p:spTgt spid="18"/>
                                        </p:tgtEl>
                                      </p:cBhvr>
                                    </p:animEffect>
                                    <p:set>
                                      <p:cBhvr>
                                        <p:cTn id="109" dur="1" fill="hold">
                                          <p:stCondLst>
                                            <p:cond delay="499"/>
                                          </p:stCondLst>
                                        </p:cTn>
                                        <p:tgtEl>
                                          <p:spTgt spid="18"/>
                                        </p:tgtEl>
                                        <p:attrNameLst>
                                          <p:attrName>style.visibility</p:attrName>
                                        </p:attrNameLst>
                                      </p:cBhvr>
                                      <p:to>
                                        <p:strVal val="hidden"/>
                                      </p:to>
                                    </p:set>
                                  </p:childTnLst>
                                </p:cTn>
                              </p:par>
                            </p:childTnLst>
                          </p:cTn>
                        </p:par>
                      </p:childTnLst>
                    </p:cTn>
                  </p:par>
                  <p:par>
                    <p:cTn id="110" fill="hold">
                      <p:stCondLst>
                        <p:cond delay="indefinite"/>
                      </p:stCondLst>
                      <p:childTnLst>
                        <p:par>
                          <p:cTn id="111" fill="hold">
                            <p:stCondLst>
                              <p:cond delay="0"/>
                            </p:stCondLst>
                            <p:childTnLst>
                              <p:par>
                                <p:cTn id="112" presetID="10" presetClass="exit" presetSubtype="0" fill="hold" grpId="1" nodeType="clickEffect">
                                  <p:stCondLst>
                                    <p:cond delay="0"/>
                                  </p:stCondLst>
                                  <p:childTnLst>
                                    <p:animEffect transition="out" filter="fade">
                                      <p:cBhvr>
                                        <p:cTn id="113" dur="500"/>
                                        <p:tgtEl>
                                          <p:spTgt spid="20"/>
                                        </p:tgtEl>
                                      </p:cBhvr>
                                    </p:animEffect>
                                    <p:set>
                                      <p:cBhvr>
                                        <p:cTn id="114" dur="1" fill="hold">
                                          <p:stCondLst>
                                            <p:cond delay="499"/>
                                          </p:stCondLst>
                                        </p:cTn>
                                        <p:tgtEl>
                                          <p:spTgt spid="20"/>
                                        </p:tgtEl>
                                        <p:attrNameLst>
                                          <p:attrName>style.visibility</p:attrName>
                                        </p:attrNameLst>
                                      </p:cBhvr>
                                      <p:to>
                                        <p:strVal val="hidden"/>
                                      </p:to>
                                    </p:set>
                                  </p:childTnLst>
                                </p:cTn>
                              </p:par>
                            </p:childTnLst>
                          </p:cTn>
                        </p:par>
                      </p:childTnLst>
                    </p:cTn>
                  </p:par>
                  <p:par>
                    <p:cTn id="115" fill="hold">
                      <p:stCondLst>
                        <p:cond delay="indefinite"/>
                      </p:stCondLst>
                      <p:childTnLst>
                        <p:par>
                          <p:cTn id="116" fill="hold">
                            <p:stCondLst>
                              <p:cond delay="0"/>
                            </p:stCondLst>
                            <p:childTnLst>
                              <p:par>
                                <p:cTn id="117" presetID="10" presetClass="exit" presetSubtype="0" fill="hold" grpId="1" nodeType="clickEffect">
                                  <p:stCondLst>
                                    <p:cond delay="0"/>
                                  </p:stCondLst>
                                  <p:childTnLst>
                                    <p:animEffect transition="out" filter="fade">
                                      <p:cBhvr>
                                        <p:cTn id="118" dur="500"/>
                                        <p:tgtEl>
                                          <p:spTgt spid="21"/>
                                        </p:tgtEl>
                                      </p:cBhvr>
                                    </p:animEffect>
                                    <p:set>
                                      <p:cBhvr>
                                        <p:cTn id="119" dur="1" fill="hold">
                                          <p:stCondLst>
                                            <p:cond delay="499"/>
                                          </p:stCondLst>
                                        </p:cTn>
                                        <p:tgtEl>
                                          <p:spTgt spid="21"/>
                                        </p:tgtEl>
                                        <p:attrNameLst>
                                          <p:attrName>style.visibility</p:attrName>
                                        </p:attrNameLst>
                                      </p:cBhvr>
                                      <p:to>
                                        <p:strVal val="hidden"/>
                                      </p:to>
                                    </p:set>
                                  </p:childTnLst>
                                </p:cTn>
                              </p:par>
                            </p:childTnLst>
                          </p:cTn>
                        </p:par>
                      </p:childTnLst>
                    </p:cTn>
                  </p:par>
                  <p:par>
                    <p:cTn id="120" fill="hold">
                      <p:stCondLst>
                        <p:cond delay="indefinite"/>
                      </p:stCondLst>
                      <p:childTnLst>
                        <p:par>
                          <p:cTn id="121" fill="hold">
                            <p:stCondLst>
                              <p:cond delay="0"/>
                            </p:stCondLst>
                            <p:childTnLst>
                              <p:par>
                                <p:cTn id="122" presetID="10" presetClass="exit" presetSubtype="0" fill="hold" grpId="1" nodeType="clickEffect">
                                  <p:stCondLst>
                                    <p:cond delay="0"/>
                                  </p:stCondLst>
                                  <p:childTnLst>
                                    <p:animEffect transition="out" filter="fade">
                                      <p:cBhvr>
                                        <p:cTn id="123" dur="500"/>
                                        <p:tgtEl>
                                          <p:spTgt spid="32"/>
                                        </p:tgtEl>
                                      </p:cBhvr>
                                    </p:animEffect>
                                    <p:set>
                                      <p:cBhvr>
                                        <p:cTn id="124" dur="1" fill="hold">
                                          <p:stCondLst>
                                            <p:cond delay="499"/>
                                          </p:stCondLst>
                                        </p:cTn>
                                        <p:tgtEl>
                                          <p:spTgt spid="32"/>
                                        </p:tgtEl>
                                        <p:attrNameLst>
                                          <p:attrName>style.visibility</p:attrName>
                                        </p:attrNameLst>
                                      </p:cBhvr>
                                      <p:to>
                                        <p:strVal val="hidden"/>
                                      </p:to>
                                    </p:set>
                                  </p:childTnLst>
                                </p:cTn>
                              </p:par>
                            </p:childTnLst>
                          </p:cTn>
                        </p:par>
                      </p:childTnLst>
                    </p:cTn>
                  </p:par>
                  <p:par>
                    <p:cTn id="125" fill="hold">
                      <p:stCondLst>
                        <p:cond delay="indefinite"/>
                      </p:stCondLst>
                      <p:childTnLst>
                        <p:par>
                          <p:cTn id="126" fill="hold">
                            <p:stCondLst>
                              <p:cond delay="0"/>
                            </p:stCondLst>
                            <p:childTnLst>
                              <p:par>
                                <p:cTn id="127" presetID="10" presetClass="exit" presetSubtype="0" fill="hold" grpId="1" nodeType="clickEffect">
                                  <p:stCondLst>
                                    <p:cond delay="0"/>
                                  </p:stCondLst>
                                  <p:childTnLst>
                                    <p:animEffect transition="out" filter="fade">
                                      <p:cBhvr>
                                        <p:cTn id="128" dur="500"/>
                                        <p:tgtEl>
                                          <p:spTgt spid="33"/>
                                        </p:tgtEl>
                                      </p:cBhvr>
                                    </p:animEffect>
                                    <p:set>
                                      <p:cBhvr>
                                        <p:cTn id="129" dur="1" fill="hold">
                                          <p:stCondLst>
                                            <p:cond delay="499"/>
                                          </p:stCondLst>
                                        </p:cTn>
                                        <p:tgtEl>
                                          <p:spTgt spid="33"/>
                                        </p:tgtEl>
                                        <p:attrNameLst>
                                          <p:attrName>style.visibility</p:attrName>
                                        </p:attrNameLst>
                                      </p:cBhvr>
                                      <p:to>
                                        <p:strVal val="hidden"/>
                                      </p:to>
                                    </p:set>
                                  </p:childTnLst>
                                </p:cTn>
                              </p:par>
                            </p:childTnLst>
                          </p:cTn>
                        </p:par>
                      </p:childTnLst>
                    </p:cTn>
                  </p:par>
                  <p:par>
                    <p:cTn id="130" fill="hold">
                      <p:stCondLst>
                        <p:cond delay="indefinite"/>
                      </p:stCondLst>
                      <p:childTnLst>
                        <p:par>
                          <p:cTn id="131" fill="hold">
                            <p:stCondLst>
                              <p:cond delay="0"/>
                            </p:stCondLst>
                            <p:childTnLst>
                              <p:par>
                                <p:cTn id="132" presetID="10" presetClass="exit" presetSubtype="0" fill="hold" grpId="1" nodeType="clickEffect">
                                  <p:stCondLst>
                                    <p:cond delay="0"/>
                                  </p:stCondLst>
                                  <p:childTnLst>
                                    <p:animEffect transition="out" filter="fade">
                                      <p:cBhvr>
                                        <p:cTn id="133" dur="500"/>
                                        <p:tgtEl>
                                          <p:spTgt spid="34"/>
                                        </p:tgtEl>
                                      </p:cBhvr>
                                    </p:animEffect>
                                    <p:set>
                                      <p:cBhvr>
                                        <p:cTn id="134" dur="1" fill="hold">
                                          <p:stCondLst>
                                            <p:cond delay="499"/>
                                          </p:stCondLst>
                                        </p:cTn>
                                        <p:tgtEl>
                                          <p:spTgt spid="34"/>
                                        </p:tgtEl>
                                        <p:attrNameLst>
                                          <p:attrName>style.visibility</p:attrName>
                                        </p:attrNameLst>
                                      </p:cBhvr>
                                      <p:to>
                                        <p:strVal val="hidden"/>
                                      </p:to>
                                    </p:set>
                                  </p:childTnLst>
                                </p:cTn>
                              </p:par>
                            </p:childTnLst>
                          </p:cTn>
                        </p:par>
                      </p:childTnLst>
                    </p:cTn>
                  </p:par>
                  <p:par>
                    <p:cTn id="135" fill="hold">
                      <p:stCondLst>
                        <p:cond delay="indefinite"/>
                      </p:stCondLst>
                      <p:childTnLst>
                        <p:par>
                          <p:cTn id="136" fill="hold">
                            <p:stCondLst>
                              <p:cond delay="0"/>
                            </p:stCondLst>
                            <p:childTnLst>
                              <p:par>
                                <p:cTn id="137" presetID="10" presetClass="exit" presetSubtype="0" fill="hold" grpId="1" nodeType="clickEffect">
                                  <p:stCondLst>
                                    <p:cond delay="0"/>
                                  </p:stCondLst>
                                  <p:childTnLst>
                                    <p:animEffect transition="out" filter="fade">
                                      <p:cBhvr>
                                        <p:cTn id="138" dur="500"/>
                                        <p:tgtEl>
                                          <p:spTgt spid="35"/>
                                        </p:tgtEl>
                                      </p:cBhvr>
                                    </p:animEffect>
                                    <p:set>
                                      <p:cBhvr>
                                        <p:cTn id="139" dur="1" fill="hold">
                                          <p:stCondLst>
                                            <p:cond delay="499"/>
                                          </p:stCondLst>
                                        </p:cTn>
                                        <p:tgtEl>
                                          <p:spTgt spid="35"/>
                                        </p:tgtEl>
                                        <p:attrNameLst>
                                          <p:attrName>style.visibility</p:attrName>
                                        </p:attrNameLst>
                                      </p:cBhvr>
                                      <p:to>
                                        <p:strVal val="hidden"/>
                                      </p:to>
                                    </p:set>
                                  </p:childTnLst>
                                </p:cTn>
                              </p:par>
                            </p:childTnLst>
                          </p:cTn>
                        </p:par>
                      </p:childTnLst>
                    </p:cTn>
                  </p:par>
                  <p:par>
                    <p:cTn id="140" fill="hold">
                      <p:stCondLst>
                        <p:cond delay="indefinite"/>
                      </p:stCondLst>
                      <p:childTnLst>
                        <p:par>
                          <p:cTn id="141" fill="hold">
                            <p:stCondLst>
                              <p:cond delay="0"/>
                            </p:stCondLst>
                            <p:childTnLst>
                              <p:par>
                                <p:cTn id="142" presetID="10" presetClass="exit" presetSubtype="0" fill="hold" grpId="1" nodeType="clickEffect">
                                  <p:stCondLst>
                                    <p:cond delay="0"/>
                                  </p:stCondLst>
                                  <p:childTnLst>
                                    <p:animEffect transition="out" filter="fade">
                                      <p:cBhvr>
                                        <p:cTn id="143" dur="500"/>
                                        <p:tgtEl>
                                          <p:spTgt spid="36"/>
                                        </p:tgtEl>
                                      </p:cBhvr>
                                    </p:animEffect>
                                    <p:set>
                                      <p:cBhvr>
                                        <p:cTn id="144" dur="1" fill="hold">
                                          <p:stCondLst>
                                            <p:cond delay="499"/>
                                          </p:stCondLst>
                                        </p:cTn>
                                        <p:tgtEl>
                                          <p:spTgt spid="36"/>
                                        </p:tgtEl>
                                        <p:attrNameLst>
                                          <p:attrName>style.visibility</p:attrName>
                                        </p:attrNameLst>
                                      </p:cBhvr>
                                      <p:to>
                                        <p:strVal val="hidden"/>
                                      </p:to>
                                    </p:set>
                                  </p:childTnLst>
                                </p:cTn>
                              </p:par>
                            </p:childTnLst>
                          </p:cTn>
                        </p:par>
                      </p:childTnLst>
                    </p:cTn>
                  </p:par>
                  <p:par>
                    <p:cTn id="145" fill="hold">
                      <p:stCondLst>
                        <p:cond delay="indefinite"/>
                      </p:stCondLst>
                      <p:childTnLst>
                        <p:par>
                          <p:cTn id="146" fill="hold">
                            <p:stCondLst>
                              <p:cond delay="0"/>
                            </p:stCondLst>
                            <p:childTnLst>
                              <p:par>
                                <p:cTn id="147" presetID="10" presetClass="exit" presetSubtype="0" fill="hold" grpId="1" nodeType="clickEffect">
                                  <p:stCondLst>
                                    <p:cond delay="0"/>
                                  </p:stCondLst>
                                  <p:childTnLst>
                                    <p:animEffect transition="out" filter="fade">
                                      <p:cBhvr>
                                        <p:cTn id="148" dur="500"/>
                                        <p:tgtEl>
                                          <p:spTgt spid="37"/>
                                        </p:tgtEl>
                                      </p:cBhvr>
                                    </p:animEffect>
                                    <p:set>
                                      <p:cBhvr>
                                        <p:cTn id="149" dur="1" fill="hold">
                                          <p:stCondLst>
                                            <p:cond delay="499"/>
                                          </p:stCondLst>
                                        </p:cTn>
                                        <p:tgtEl>
                                          <p:spTgt spid="37"/>
                                        </p:tgtEl>
                                        <p:attrNameLst>
                                          <p:attrName>style.visibility</p:attrName>
                                        </p:attrNameLst>
                                      </p:cBhvr>
                                      <p:to>
                                        <p:strVal val="hidden"/>
                                      </p:to>
                                    </p:set>
                                  </p:childTnLst>
                                </p:cTn>
                              </p:par>
                            </p:childTnLst>
                          </p:cTn>
                        </p:par>
                      </p:childTnLst>
                    </p:cTn>
                  </p:par>
                  <p:par>
                    <p:cTn id="150" fill="hold">
                      <p:stCondLst>
                        <p:cond delay="indefinite"/>
                      </p:stCondLst>
                      <p:childTnLst>
                        <p:par>
                          <p:cTn id="151" fill="hold">
                            <p:stCondLst>
                              <p:cond delay="0"/>
                            </p:stCondLst>
                            <p:childTnLst>
                              <p:par>
                                <p:cTn id="152" presetID="10" presetClass="exit" presetSubtype="0" fill="hold" grpId="1" nodeType="clickEffect">
                                  <p:stCondLst>
                                    <p:cond delay="0"/>
                                  </p:stCondLst>
                                  <p:childTnLst>
                                    <p:animEffect transition="out" filter="fade">
                                      <p:cBhvr>
                                        <p:cTn id="153" dur="500"/>
                                        <p:tgtEl>
                                          <p:spTgt spid="38"/>
                                        </p:tgtEl>
                                      </p:cBhvr>
                                    </p:animEffect>
                                    <p:set>
                                      <p:cBhvr>
                                        <p:cTn id="154" dur="1" fill="hold">
                                          <p:stCondLst>
                                            <p:cond delay="499"/>
                                          </p:stCondLst>
                                        </p:cTn>
                                        <p:tgtEl>
                                          <p:spTgt spid="38"/>
                                        </p:tgtEl>
                                        <p:attrNameLst>
                                          <p:attrName>style.visibility</p:attrName>
                                        </p:attrNameLst>
                                      </p:cBhvr>
                                      <p:to>
                                        <p:strVal val="hidden"/>
                                      </p:to>
                                    </p:set>
                                  </p:childTnLst>
                                </p:cTn>
                              </p:par>
                            </p:childTnLst>
                          </p:cTn>
                        </p:par>
                      </p:childTnLst>
                    </p:cTn>
                  </p:par>
                  <p:par>
                    <p:cTn id="155" fill="hold">
                      <p:stCondLst>
                        <p:cond delay="indefinite"/>
                      </p:stCondLst>
                      <p:childTnLst>
                        <p:par>
                          <p:cTn id="156" fill="hold">
                            <p:stCondLst>
                              <p:cond delay="0"/>
                            </p:stCondLst>
                            <p:childTnLst>
                              <p:par>
                                <p:cTn id="157" presetID="10" presetClass="exit" presetSubtype="0" fill="hold" grpId="1" nodeType="clickEffect">
                                  <p:stCondLst>
                                    <p:cond delay="0"/>
                                  </p:stCondLst>
                                  <p:childTnLst>
                                    <p:animEffect transition="out" filter="fade">
                                      <p:cBhvr>
                                        <p:cTn id="158" dur="500"/>
                                        <p:tgtEl>
                                          <p:spTgt spid="39"/>
                                        </p:tgtEl>
                                      </p:cBhvr>
                                    </p:animEffect>
                                    <p:set>
                                      <p:cBhvr>
                                        <p:cTn id="159" dur="1" fill="hold">
                                          <p:stCondLst>
                                            <p:cond delay="499"/>
                                          </p:stCondLst>
                                        </p:cTn>
                                        <p:tgtEl>
                                          <p:spTgt spid="39"/>
                                        </p:tgtEl>
                                        <p:attrNameLst>
                                          <p:attrName>style.visibility</p:attrName>
                                        </p:attrNameLst>
                                      </p:cBhvr>
                                      <p:to>
                                        <p:strVal val="hidden"/>
                                      </p:to>
                                    </p:set>
                                  </p:childTnLst>
                                </p:cTn>
                              </p:par>
                            </p:childTnLst>
                          </p:cTn>
                        </p:par>
                      </p:childTnLst>
                    </p:cTn>
                  </p:par>
                  <p:par>
                    <p:cTn id="160" fill="hold">
                      <p:stCondLst>
                        <p:cond delay="indefinite"/>
                      </p:stCondLst>
                      <p:childTnLst>
                        <p:par>
                          <p:cTn id="161" fill="hold">
                            <p:stCondLst>
                              <p:cond delay="0"/>
                            </p:stCondLst>
                            <p:childTnLst>
                              <p:par>
                                <p:cTn id="162" presetID="10" presetClass="exit" presetSubtype="0" fill="hold" grpId="1" nodeType="clickEffect">
                                  <p:stCondLst>
                                    <p:cond delay="0"/>
                                  </p:stCondLst>
                                  <p:childTnLst>
                                    <p:animEffect transition="out" filter="fade">
                                      <p:cBhvr>
                                        <p:cTn id="163" dur="500"/>
                                        <p:tgtEl>
                                          <p:spTgt spid="40"/>
                                        </p:tgtEl>
                                      </p:cBhvr>
                                    </p:animEffect>
                                    <p:set>
                                      <p:cBhvr>
                                        <p:cTn id="164" dur="1" fill="hold">
                                          <p:stCondLst>
                                            <p:cond delay="499"/>
                                          </p:stCondLst>
                                        </p:cTn>
                                        <p:tgtEl>
                                          <p:spTgt spid="40"/>
                                        </p:tgtEl>
                                        <p:attrNameLst>
                                          <p:attrName>style.visibility</p:attrName>
                                        </p:attrNameLst>
                                      </p:cBhvr>
                                      <p:to>
                                        <p:strVal val="hidden"/>
                                      </p:to>
                                    </p:set>
                                  </p:childTnLst>
                                </p:cTn>
                              </p:par>
                            </p:childTnLst>
                          </p:cTn>
                        </p:par>
                      </p:childTnLst>
                    </p:cTn>
                  </p:par>
                  <p:par>
                    <p:cTn id="165" fill="hold">
                      <p:stCondLst>
                        <p:cond delay="indefinite"/>
                      </p:stCondLst>
                      <p:childTnLst>
                        <p:par>
                          <p:cTn id="166" fill="hold">
                            <p:stCondLst>
                              <p:cond delay="0"/>
                            </p:stCondLst>
                            <p:childTnLst>
                              <p:par>
                                <p:cTn id="167" presetID="10" presetClass="exit" presetSubtype="0" fill="hold" grpId="1" nodeType="clickEffect">
                                  <p:stCondLst>
                                    <p:cond delay="0"/>
                                  </p:stCondLst>
                                  <p:childTnLst>
                                    <p:animEffect transition="out" filter="fade">
                                      <p:cBhvr>
                                        <p:cTn id="168" dur="500"/>
                                        <p:tgtEl>
                                          <p:spTgt spid="41"/>
                                        </p:tgtEl>
                                      </p:cBhvr>
                                    </p:animEffect>
                                    <p:set>
                                      <p:cBhvr>
                                        <p:cTn id="169" dur="1" fill="hold">
                                          <p:stCondLst>
                                            <p:cond delay="499"/>
                                          </p:stCondLst>
                                        </p:cTn>
                                        <p:tgtEl>
                                          <p:spTgt spid="41"/>
                                        </p:tgtEl>
                                        <p:attrNameLst>
                                          <p:attrName>style.visibility</p:attrName>
                                        </p:attrNameLst>
                                      </p:cBhvr>
                                      <p:to>
                                        <p:strVal val="hidden"/>
                                      </p:to>
                                    </p:set>
                                  </p:childTnLst>
                                </p:cTn>
                              </p:par>
                            </p:childTnLst>
                          </p:cTn>
                        </p:par>
                      </p:childTnLst>
                    </p:cTn>
                  </p:par>
                  <p:par>
                    <p:cTn id="170" fill="hold">
                      <p:stCondLst>
                        <p:cond delay="indefinite"/>
                      </p:stCondLst>
                      <p:childTnLst>
                        <p:par>
                          <p:cTn id="171" fill="hold">
                            <p:stCondLst>
                              <p:cond delay="0"/>
                            </p:stCondLst>
                            <p:childTnLst>
                              <p:par>
                                <p:cTn id="172" presetID="10" presetClass="exit" presetSubtype="0" fill="hold" grpId="1" nodeType="clickEffect">
                                  <p:stCondLst>
                                    <p:cond delay="0"/>
                                  </p:stCondLst>
                                  <p:childTnLst>
                                    <p:animEffect transition="out" filter="fade">
                                      <p:cBhvr>
                                        <p:cTn id="173" dur="500"/>
                                        <p:tgtEl>
                                          <p:spTgt spid="42"/>
                                        </p:tgtEl>
                                      </p:cBhvr>
                                    </p:animEffect>
                                    <p:set>
                                      <p:cBhvr>
                                        <p:cTn id="174" dur="1" fill="hold">
                                          <p:stCondLst>
                                            <p:cond delay="499"/>
                                          </p:stCondLst>
                                        </p:cTn>
                                        <p:tgtEl>
                                          <p:spTgt spid="42"/>
                                        </p:tgtEl>
                                        <p:attrNameLst>
                                          <p:attrName>style.visibility</p:attrName>
                                        </p:attrNameLst>
                                      </p:cBhvr>
                                      <p:to>
                                        <p:strVal val="hidden"/>
                                      </p:to>
                                    </p:set>
                                  </p:childTnLst>
                                </p:cTn>
                              </p:par>
                            </p:childTnLst>
                          </p:cTn>
                        </p:par>
                      </p:childTnLst>
                    </p:cTn>
                  </p:par>
                  <p:par>
                    <p:cTn id="175" fill="hold">
                      <p:stCondLst>
                        <p:cond delay="indefinite"/>
                      </p:stCondLst>
                      <p:childTnLst>
                        <p:par>
                          <p:cTn id="176" fill="hold">
                            <p:stCondLst>
                              <p:cond delay="0"/>
                            </p:stCondLst>
                            <p:childTnLst>
                              <p:par>
                                <p:cTn id="177" presetID="10" presetClass="exit" presetSubtype="0" fill="hold" grpId="1" nodeType="clickEffect">
                                  <p:stCondLst>
                                    <p:cond delay="0"/>
                                  </p:stCondLst>
                                  <p:childTnLst>
                                    <p:animEffect transition="out" filter="fade">
                                      <p:cBhvr>
                                        <p:cTn id="178" dur="500"/>
                                        <p:tgtEl>
                                          <p:spTgt spid="43"/>
                                        </p:tgtEl>
                                      </p:cBhvr>
                                    </p:animEffect>
                                    <p:set>
                                      <p:cBhvr>
                                        <p:cTn id="179" dur="1" fill="hold">
                                          <p:stCondLst>
                                            <p:cond delay="499"/>
                                          </p:stCondLst>
                                        </p:cTn>
                                        <p:tgtEl>
                                          <p:spTgt spid="43"/>
                                        </p:tgtEl>
                                        <p:attrNameLst>
                                          <p:attrName>style.visibility</p:attrName>
                                        </p:attrNameLst>
                                      </p:cBhvr>
                                      <p:to>
                                        <p:strVal val="hidden"/>
                                      </p:to>
                                    </p:set>
                                  </p:childTnLst>
                                </p:cTn>
                              </p:par>
                            </p:childTnLst>
                          </p:cTn>
                        </p:par>
                      </p:childTnLst>
                    </p:cTn>
                  </p:par>
                  <p:par>
                    <p:cTn id="180" fill="hold">
                      <p:stCondLst>
                        <p:cond delay="indefinite"/>
                      </p:stCondLst>
                      <p:childTnLst>
                        <p:par>
                          <p:cTn id="181" fill="hold">
                            <p:stCondLst>
                              <p:cond delay="0"/>
                            </p:stCondLst>
                            <p:childTnLst>
                              <p:par>
                                <p:cTn id="182" presetID="10" presetClass="exit" presetSubtype="0" fill="hold" grpId="1" nodeType="clickEffect">
                                  <p:stCondLst>
                                    <p:cond delay="0"/>
                                  </p:stCondLst>
                                  <p:childTnLst>
                                    <p:animEffect transition="out" filter="fade">
                                      <p:cBhvr>
                                        <p:cTn id="183" dur="500"/>
                                        <p:tgtEl>
                                          <p:spTgt spid="44"/>
                                        </p:tgtEl>
                                      </p:cBhvr>
                                    </p:animEffect>
                                    <p:set>
                                      <p:cBhvr>
                                        <p:cTn id="184" dur="1" fill="hold">
                                          <p:stCondLst>
                                            <p:cond delay="499"/>
                                          </p:stCondLst>
                                        </p:cTn>
                                        <p:tgtEl>
                                          <p:spTgt spid="44"/>
                                        </p:tgtEl>
                                        <p:attrNameLst>
                                          <p:attrName>style.visibility</p:attrName>
                                        </p:attrNameLst>
                                      </p:cBhvr>
                                      <p:to>
                                        <p:strVal val="hidden"/>
                                      </p:to>
                                    </p:set>
                                  </p:childTnLst>
                                </p:cTn>
                              </p:par>
                            </p:childTnLst>
                          </p:cTn>
                        </p:par>
                      </p:childTnLst>
                    </p:cTn>
                  </p:par>
                  <p:par>
                    <p:cTn id="185" fill="hold">
                      <p:stCondLst>
                        <p:cond delay="indefinite"/>
                      </p:stCondLst>
                      <p:childTnLst>
                        <p:par>
                          <p:cTn id="186" fill="hold">
                            <p:stCondLst>
                              <p:cond delay="0"/>
                            </p:stCondLst>
                            <p:childTnLst>
                              <p:par>
                                <p:cTn id="187" presetID="10" presetClass="exit" presetSubtype="0" fill="hold" grpId="1" nodeType="clickEffect">
                                  <p:stCondLst>
                                    <p:cond delay="0"/>
                                  </p:stCondLst>
                                  <p:childTnLst>
                                    <p:animEffect transition="out" filter="fade">
                                      <p:cBhvr>
                                        <p:cTn id="188" dur="500"/>
                                        <p:tgtEl>
                                          <p:spTgt spid="45"/>
                                        </p:tgtEl>
                                      </p:cBhvr>
                                    </p:animEffect>
                                    <p:set>
                                      <p:cBhvr>
                                        <p:cTn id="189" dur="1" fill="hold">
                                          <p:stCondLst>
                                            <p:cond delay="499"/>
                                          </p:stCondLst>
                                        </p:cTn>
                                        <p:tgtEl>
                                          <p:spTgt spid="45"/>
                                        </p:tgtEl>
                                        <p:attrNameLst>
                                          <p:attrName>style.visibility</p:attrName>
                                        </p:attrNameLst>
                                      </p:cBhvr>
                                      <p:to>
                                        <p:strVal val="hidden"/>
                                      </p:to>
                                    </p:set>
                                  </p:childTnLst>
                                </p:cTn>
                              </p:par>
                            </p:childTnLst>
                          </p:cTn>
                        </p:par>
                      </p:childTnLst>
                    </p:cTn>
                  </p:par>
                  <p:par>
                    <p:cTn id="190" fill="hold">
                      <p:stCondLst>
                        <p:cond delay="indefinite"/>
                      </p:stCondLst>
                      <p:childTnLst>
                        <p:par>
                          <p:cTn id="191" fill="hold">
                            <p:stCondLst>
                              <p:cond delay="0"/>
                            </p:stCondLst>
                            <p:childTnLst>
                              <p:par>
                                <p:cTn id="192" presetID="10" presetClass="exit" presetSubtype="0" fill="hold" grpId="1" nodeType="clickEffect">
                                  <p:stCondLst>
                                    <p:cond delay="0"/>
                                  </p:stCondLst>
                                  <p:childTnLst>
                                    <p:animEffect transition="out" filter="fade">
                                      <p:cBhvr>
                                        <p:cTn id="193" dur="500"/>
                                        <p:tgtEl>
                                          <p:spTgt spid="46"/>
                                        </p:tgtEl>
                                      </p:cBhvr>
                                    </p:animEffect>
                                    <p:set>
                                      <p:cBhvr>
                                        <p:cTn id="194" dur="1" fill="hold">
                                          <p:stCondLst>
                                            <p:cond delay="499"/>
                                          </p:stCondLst>
                                        </p:cTn>
                                        <p:tgtEl>
                                          <p:spTgt spid="46"/>
                                        </p:tgtEl>
                                        <p:attrNameLst>
                                          <p:attrName>style.visibility</p:attrName>
                                        </p:attrNameLst>
                                      </p:cBhvr>
                                      <p:to>
                                        <p:strVal val="hidden"/>
                                      </p:to>
                                    </p:set>
                                  </p:childTnLst>
                                </p:cTn>
                              </p:par>
                            </p:childTnLst>
                          </p:cTn>
                        </p:par>
                      </p:childTnLst>
                    </p:cTn>
                  </p:par>
                  <p:par>
                    <p:cTn id="195" fill="hold">
                      <p:stCondLst>
                        <p:cond delay="indefinite"/>
                      </p:stCondLst>
                      <p:childTnLst>
                        <p:par>
                          <p:cTn id="196" fill="hold">
                            <p:stCondLst>
                              <p:cond delay="0"/>
                            </p:stCondLst>
                            <p:childTnLst>
                              <p:par>
                                <p:cTn id="197" presetID="10" presetClass="exit" presetSubtype="0" fill="hold" grpId="1" nodeType="clickEffect">
                                  <p:stCondLst>
                                    <p:cond delay="0"/>
                                  </p:stCondLst>
                                  <p:childTnLst>
                                    <p:animEffect transition="out" filter="fade">
                                      <p:cBhvr>
                                        <p:cTn id="198" dur="500"/>
                                        <p:tgtEl>
                                          <p:spTgt spid="47"/>
                                        </p:tgtEl>
                                      </p:cBhvr>
                                    </p:animEffect>
                                    <p:set>
                                      <p:cBhvr>
                                        <p:cTn id="199" dur="1" fill="hold">
                                          <p:stCondLst>
                                            <p:cond delay="499"/>
                                          </p:stCondLst>
                                        </p:cTn>
                                        <p:tgtEl>
                                          <p:spTgt spid="47"/>
                                        </p:tgtEl>
                                        <p:attrNameLst>
                                          <p:attrName>style.visibility</p:attrName>
                                        </p:attrNameLst>
                                      </p:cBhvr>
                                      <p:to>
                                        <p:strVal val="hidden"/>
                                      </p:to>
                                    </p:set>
                                  </p:childTnLst>
                                </p:cTn>
                              </p:par>
                            </p:childTnLst>
                          </p:cTn>
                        </p:par>
                      </p:childTnLst>
                    </p:cTn>
                  </p:par>
                  <p:par>
                    <p:cTn id="200" fill="hold">
                      <p:stCondLst>
                        <p:cond delay="indefinite"/>
                      </p:stCondLst>
                      <p:childTnLst>
                        <p:par>
                          <p:cTn id="201" fill="hold">
                            <p:stCondLst>
                              <p:cond delay="0"/>
                            </p:stCondLst>
                            <p:childTnLst>
                              <p:par>
                                <p:cTn id="202" presetID="10" presetClass="exit" presetSubtype="0" fill="hold" grpId="1" nodeType="clickEffect">
                                  <p:stCondLst>
                                    <p:cond delay="0"/>
                                  </p:stCondLst>
                                  <p:childTnLst>
                                    <p:animEffect transition="out" filter="fade">
                                      <p:cBhvr>
                                        <p:cTn id="203" dur="500"/>
                                        <p:tgtEl>
                                          <p:spTgt spid="48"/>
                                        </p:tgtEl>
                                      </p:cBhvr>
                                    </p:animEffect>
                                    <p:set>
                                      <p:cBhvr>
                                        <p:cTn id="204" dur="1" fill="hold">
                                          <p:stCondLst>
                                            <p:cond delay="499"/>
                                          </p:stCondLst>
                                        </p:cTn>
                                        <p:tgtEl>
                                          <p:spTgt spid="4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2" grpId="1"/>
      <p:bldP spid="2" grpId="0" animBg="1"/>
      <p:bldP spid="2" grpId="1" animBg="1"/>
      <p:bldP spid="15" grpId="0" animBg="1"/>
      <p:bldP spid="15" grpId="1" animBg="1"/>
      <p:bldP spid="16" grpId="0" animBg="1"/>
      <p:bldP spid="16" grpId="1" animBg="1"/>
      <p:bldP spid="17" grpId="0" animBg="1"/>
      <p:bldP spid="17" grpId="1" animBg="1"/>
      <p:bldP spid="18" grpId="0" animBg="1"/>
      <p:bldP spid="18" grpId="1" animBg="1"/>
      <p:bldP spid="20" grpId="0" animBg="1"/>
      <p:bldP spid="20" grpId="1" animBg="1"/>
      <p:bldP spid="21" grpId="0" animBg="1"/>
      <p:bldP spid="21" grpId="1" animBg="1"/>
      <p:bldP spid="32" grpId="0" animBg="1"/>
      <p:bldP spid="32" grpId="1" animBg="1"/>
      <p:bldP spid="33" grpId="0" animBg="1"/>
      <p:bldP spid="33" grpId="1" animBg="1"/>
      <p:bldP spid="34" grpId="0" animBg="1"/>
      <p:bldP spid="34" grpId="1" animBg="1"/>
      <p:bldP spid="35" grpId="0" animBg="1"/>
      <p:bldP spid="35" grpId="1" animBg="1"/>
      <p:bldP spid="36" grpId="0" animBg="1"/>
      <p:bldP spid="36" grpId="1" animBg="1"/>
      <p:bldP spid="37" grpId="0" animBg="1"/>
      <p:bldP spid="37" grpId="1" animBg="1"/>
      <p:bldP spid="38" grpId="0" animBg="1"/>
      <p:bldP spid="38" grpId="1" animBg="1"/>
      <p:bldP spid="39" grpId="0" animBg="1"/>
      <p:bldP spid="39" grpId="1" animBg="1"/>
      <p:bldP spid="40" grpId="0" animBg="1"/>
      <p:bldP spid="40" grpId="1" animBg="1"/>
      <p:bldP spid="41" grpId="0" animBg="1"/>
      <p:bldP spid="41" grpId="1" animBg="1"/>
      <p:bldP spid="42" grpId="0" animBg="1"/>
      <p:bldP spid="42" grpId="1" animBg="1"/>
      <p:bldP spid="43" grpId="0" animBg="1"/>
      <p:bldP spid="43" grpId="1" animBg="1"/>
      <p:bldP spid="44" grpId="0" animBg="1"/>
      <p:bldP spid="44" grpId="1" animBg="1"/>
      <p:bldP spid="45" grpId="0" animBg="1"/>
      <p:bldP spid="45" grpId="1" animBg="1"/>
      <p:bldP spid="46" grpId="0" animBg="1"/>
      <p:bldP spid="46" grpId="1" animBg="1"/>
      <p:bldP spid="47" grpId="0" animBg="1"/>
      <p:bldP spid="47" grpId="1" animBg="1"/>
      <p:bldP spid="48" grpId="0" animBg="1"/>
      <p:bldP spid="48"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05065"/>
            <a:ext cx="11582400" cy="5615709"/>
          </a:xfrm>
          <a:prstGeom prst="ellipse">
            <a:avLst/>
          </a:prstGeom>
          <a:ln>
            <a:noFill/>
          </a:ln>
          <a:effectLst>
            <a:softEdge rad="112500"/>
          </a:effectLst>
        </p:spPr>
      </p:pic>
      <p:sp>
        <p:nvSpPr>
          <p:cNvPr id="3" name="TextBox 2"/>
          <p:cNvSpPr txBox="1"/>
          <p:nvPr/>
        </p:nvSpPr>
        <p:spPr>
          <a:xfrm>
            <a:off x="3905250" y="5820774"/>
            <a:ext cx="4381500" cy="584775"/>
          </a:xfrm>
          <a:prstGeom prst="rect">
            <a:avLst/>
          </a:prstGeom>
          <a:noFill/>
        </p:spPr>
        <p:txBody>
          <a:bodyPr wrap="square" rtlCol="0">
            <a:spAutoFit/>
          </a:bodyPr>
          <a:lstStyle/>
          <a:p>
            <a:pPr algn="ctr"/>
            <a:r>
              <a:rPr lang="en-US" sz="3200" dirty="0">
                <a:latin typeface="Times New Roman" panose="02020603050405020304" pitchFamily="18" charset="0"/>
                <a:cs typeface="Times New Roman" panose="02020603050405020304" pitchFamily="18" charset="0"/>
              </a:rPr>
              <a:t>www.gs.edu</a:t>
            </a:r>
          </a:p>
        </p:txBody>
      </p:sp>
    </p:spTree>
    <p:extLst>
      <p:ext uri="{BB962C8B-B14F-4D97-AF65-F5344CB8AC3E}">
        <p14:creationId xmlns:p14="http://schemas.microsoft.com/office/powerpoint/2010/main" val="193739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52400" y="228600"/>
            <a:ext cx="11658600" cy="1089028"/>
          </a:xfrm>
          <a:prstGeom prst="rect">
            <a:avLst/>
          </a:prstGeom>
        </p:spPr>
        <p:txBody>
          <a:bodyPr vert="horz" lIns="91440" tIns="45720" rIns="91440" bIns="45720" rtlCol="0" anchor="ctr">
            <a:normAutofit/>
          </a:bodyPr>
          <a:lstStyle/>
          <a:p>
            <a:pPr>
              <a:spcBef>
                <a:spcPct val="0"/>
              </a:spcBef>
              <a:defRPr/>
            </a:pPr>
            <a:r>
              <a:rPr lang="en-US" sz="3200" dirty="0">
                <a:latin typeface="Times New Roman" pitchFamily="18" charset="0"/>
                <a:ea typeface="+mj-ea"/>
                <a:cs typeface="Times New Roman" pitchFamily="18" charset="0"/>
              </a:rPr>
              <a:t>GOD HAS AN OVERARCHING PURPOSE FOR ALL BELIEVERS</a:t>
            </a:r>
          </a:p>
        </p:txBody>
      </p:sp>
      <p:sp>
        <p:nvSpPr>
          <p:cNvPr id="5" name="Title 1"/>
          <p:cNvSpPr txBox="1">
            <a:spLocks/>
          </p:cNvSpPr>
          <p:nvPr/>
        </p:nvSpPr>
        <p:spPr>
          <a:xfrm>
            <a:off x="533400" y="1468906"/>
            <a:ext cx="10972800" cy="4419600"/>
          </a:xfrm>
          <a:prstGeom prst="rect">
            <a:avLst/>
          </a:prstGeom>
        </p:spPr>
        <p:txBody>
          <a:bodyPr vert="horz" lIns="91440" tIns="45720" rIns="91440" bIns="45720" rtlCol="0" anchor="ctr">
            <a:normAutofit/>
          </a:bodyPr>
          <a:lstStyle/>
          <a:p>
            <a:pPr algn="just">
              <a:spcBef>
                <a:spcPct val="0"/>
              </a:spcBef>
              <a:defRPr/>
            </a:pPr>
            <a:r>
              <a:rPr lang="en-US" sz="2500" i="1" dirty="0">
                <a:latin typeface="Times New Roman" pitchFamily="18" charset="0"/>
                <a:ea typeface="+mj-ea"/>
                <a:cs typeface="Times New Roman" pitchFamily="18" charset="0"/>
              </a:rPr>
              <a:t>“We know that all things work together for the good of those who love God: those who are called according to His purpose. For those He foreknew He also predestined to be conformed to the image of His Son, so that He would be the firstborn among many brothers.”</a:t>
            </a:r>
          </a:p>
          <a:p>
            <a:pPr>
              <a:spcBef>
                <a:spcPct val="0"/>
              </a:spcBef>
              <a:defRPr/>
            </a:pPr>
            <a:r>
              <a:rPr lang="en-US" sz="2500" i="1" dirty="0">
                <a:latin typeface="Times New Roman" pitchFamily="18" charset="0"/>
                <a:ea typeface="+mj-ea"/>
                <a:cs typeface="Times New Roman" pitchFamily="18" charset="0"/>
              </a:rPr>
              <a:t>						</a:t>
            </a:r>
            <a:r>
              <a:rPr lang="en-US" sz="2500" dirty="0">
                <a:latin typeface="Times New Roman" pitchFamily="18" charset="0"/>
                <a:ea typeface="+mj-ea"/>
                <a:cs typeface="Times New Roman" pitchFamily="18" charset="0"/>
              </a:rPr>
              <a:t>Romans 8:28-29</a:t>
            </a:r>
          </a:p>
        </p:txBody>
      </p:sp>
      <p:grpSp>
        <p:nvGrpSpPr>
          <p:cNvPr id="21" name="Group 20"/>
          <p:cNvGrpSpPr/>
          <p:nvPr/>
        </p:nvGrpSpPr>
        <p:grpSpPr>
          <a:xfrm>
            <a:off x="20053" y="1317628"/>
            <a:ext cx="7391400" cy="228601"/>
            <a:chOff x="0" y="1219199"/>
            <a:chExt cx="7391400" cy="228601"/>
          </a:xfrm>
        </p:grpSpPr>
        <p:cxnSp>
          <p:nvCxnSpPr>
            <p:cNvPr id="16" name="Straight Connector 15"/>
            <p:cNvCxnSpPr/>
            <p:nvPr/>
          </p:nvCxnSpPr>
          <p:spPr>
            <a:xfrm rot="10800000">
              <a:off x="0" y="1447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0" y="1219199"/>
              <a:ext cx="60198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15" name="Group 14"/>
          <p:cNvGrpSpPr/>
          <p:nvPr/>
        </p:nvGrpSpPr>
        <p:grpSpPr>
          <a:xfrm>
            <a:off x="8077200" y="6172200"/>
            <a:ext cx="4114800" cy="605118"/>
            <a:chOff x="1752600" y="2971800"/>
            <a:chExt cx="7391400" cy="1524000"/>
          </a:xfrm>
        </p:grpSpPr>
        <p:cxnSp>
          <p:nvCxnSpPr>
            <p:cNvPr id="18" name="Straight Connector 17"/>
            <p:cNvCxnSpPr/>
            <p:nvPr/>
          </p:nvCxnSpPr>
          <p:spPr>
            <a:xfrm>
              <a:off x="1752600" y="2971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124200" y="3352800"/>
              <a:ext cx="60198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343400" y="3733800"/>
              <a:ext cx="4800600" cy="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181600" y="4114800"/>
              <a:ext cx="3962400" cy="0"/>
            </a:xfrm>
            <a:prstGeom prst="line">
              <a:avLst/>
            </a:prstGeom>
            <a:ln w="1270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7086600" y="4495800"/>
              <a:ext cx="20574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685800" y="1499616"/>
            <a:ext cx="10896600" cy="4139184"/>
          </a:xfrm>
          <a:prstGeom prst="rect">
            <a:avLst/>
          </a:prstGeom>
        </p:spPr>
        <p:txBody>
          <a:bodyPr vert="horz" lIns="91440" tIns="45720" rIns="91440" bIns="45720" rtlCol="0" anchor="ctr">
            <a:normAutofit/>
          </a:bodyPr>
          <a:lstStyle/>
          <a:p>
            <a:pPr>
              <a:spcBef>
                <a:spcPct val="0"/>
              </a:spcBef>
              <a:defRPr/>
            </a:pPr>
            <a:r>
              <a:rPr lang="en-US" sz="4000" dirty="0">
                <a:latin typeface="Times New Roman" pitchFamily="18" charset="0"/>
                <a:ea typeface="+mj-ea"/>
                <a:cs typeface="Times New Roman" pitchFamily="18" charset="0"/>
              </a:rPr>
              <a:t>God’s purpose is transformation </a:t>
            </a:r>
          </a:p>
          <a:p>
            <a:pPr lvl="1">
              <a:spcBef>
                <a:spcPct val="0"/>
              </a:spcBef>
              <a:buFont typeface="Arial" charset="0"/>
              <a:buChar char="•"/>
              <a:defRPr/>
            </a:pPr>
            <a:r>
              <a:rPr lang="en-US" sz="2800" dirty="0">
                <a:latin typeface="Times New Roman" pitchFamily="18" charset="0"/>
                <a:ea typeface="+mj-ea"/>
                <a:cs typeface="Times New Roman" pitchFamily="18" charset="0"/>
              </a:rPr>
              <a:t> God is intentional about his purpose.</a:t>
            </a:r>
            <a:endParaRPr lang="en-US" sz="1000" dirty="0">
              <a:latin typeface="Times New Roman" pitchFamily="18" charset="0"/>
              <a:ea typeface="+mj-ea"/>
              <a:cs typeface="Times New Roman" pitchFamily="18" charset="0"/>
            </a:endParaRPr>
          </a:p>
          <a:p>
            <a:pPr lvl="1">
              <a:spcBef>
                <a:spcPct val="0"/>
              </a:spcBef>
              <a:buFont typeface="Arial" charset="0"/>
              <a:buChar char="•"/>
              <a:defRPr/>
            </a:pPr>
            <a:endParaRPr lang="en-US" sz="1000" dirty="0">
              <a:latin typeface="Times New Roman" pitchFamily="18" charset="0"/>
              <a:ea typeface="+mj-ea"/>
              <a:cs typeface="Times New Roman" pitchFamily="18" charset="0"/>
            </a:endParaRPr>
          </a:p>
          <a:p>
            <a:pPr lvl="1">
              <a:spcBef>
                <a:spcPct val="0"/>
              </a:spcBef>
              <a:buFont typeface="Arial" charset="0"/>
              <a:buChar char="•"/>
              <a:defRPr/>
            </a:pPr>
            <a:r>
              <a:rPr lang="en-US" sz="2800" dirty="0">
                <a:latin typeface="Times New Roman" pitchFamily="18" charset="0"/>
                <a:ea typeface="+mj-ea"/>
                <a:cs typeface="Times New Roman" pitchFamily="18" charset="0"/>
              </a:rPr>
              <a:t> God’s purpose is to remake you in the image </a:t>
            </a:r>
          </a:p>
          <a:p>
            <a:pPr lvl="1">
              <a:spcBef>
                <a:spcPct val="0"/>
              </a:spcBef>
              <a:defRPr/>
            </a:pPr>
            <a:r>
              <a:rPr lang="en-US" sz="2800" dirty="0">
                <a:latin typeface="Times New Roman" pitchFamily="18" charset="0"/>
                <a:ea typeface="+mj-ea"/>
                <a:cs typeface="Times New Roman" pitchFamily="18" charset="0"/>
              </a:rPr>
              <a:t>  of Jesus.</a:t>
            </a:r>
            <a:endParaRPr lang="en-US" sz="1000" dirty="0">
              <a:latin typeface="Times New Roman" pitchFamily="18" charset="0"/>
              <a:ea typeface="+mj-ea"/>
              <a:cs typeface="Times New Roman" pitchFamily="18" charset="0"/>
            </a:endParaRPr>
          </a:p>
          <a:p>
            <a:pPr lvl="1">
              <a:spcBef>
                <a:spcPct val="0"/>
              </a:spcBef>
              <a:buFont typeface="Arial" charset="0"/>
              <a:buChar char="•"/>
              <a:defRPr/>
            </a:pPr>
            <a:endParaRPr lang="en-US" sz="1000" dirty="0">
              <a:latin typeface="Times New Roman" pitchFamily="18" charset="0"/>
              <a:ea typeface="+mj-ea"/>
              <a:cs typeface="Times New Roman" pitchFamily="18" charset="0"/>
            </a:endParaRPr>
          </a:p>
          <a:p>
            <a:pPr lvl="1">
              <a:spcBef>
                <a:spcPct val="0"/>
              </a:spcBef>
              <a:buFont typeface="Arial" charset="0"/>
              <a:buChar char="•"/>
              <a:defRPr/>
            </a:pPr>
            <a:r>
              <a:rPr lang="en-US" sz="2800" dirty="0">
                <a:latin typeface="Times New Roman" pitchFamily="18" charset="0"/>
                <a:ea typeface="+mj-ea"/>
                <a:cs typeface="Times New Roman" pitchFamily="18" charset="0"/>
              </a:rPr>
              <a:t> God’s purpose gives meaning to your circumstances.</a:t>
            </a:r>
            <a:endParaRPr lang="en-US" sz="1000" dirty="0">
              <a:latin typeface="Times New Roman" pitchFamily="18" charset="0"/>
              <a:ea typeface="+mj-ea"/>
              <a:cs typeface="Times New Roman" pitchFamily="18" charset="0"/>
            </a:endParaRPr>
          </a:p>
          <a:p>
            <a:pPr lvl="1">
              <a:spcBef>
                <a:spcPct val="0"/>
              </a:spcBef>
              <a:buFont typeface="Arial" charset="0"/>
              <a:buChar char="•"/>
              <a:defRPr/>
            </a:pPr>
            <a:endParaRPr lang="en-US" sz="1000" dirty="0">
              <a:latin typeface="Times New Roman" pitchFamily="18" charset="0"/>
              <a:ea typeface="+mj-ea"/>
              <a:cs typeface="Times New Roman" pitchFamily="18" charset="0"/>
            </a:endParaRPr>
          </a:p>
          <a:p>
            <a:pPr lvl="1">
              <a:spcBef>
                <a:spcPct val="0"/>
              </a:spcBef>
              <a:buFont typeface="Arial" charset="0"/>
              <a:buChar char="•"/>
              <a:defRPr/>
            </a:pPr>
            <a:r>
              <a:rPr lang="en-US" sz="2800" dirty="0">
                <a:latin typeface="Times New Roman" pitchFamily="18" charset="0"/>
                <a:ea typeface="+mj-ea"/>
                <a:cs typeface="Times New Roman" pitchFamily="18" charset="0"/>
              </a:rPr>
              <a:t> God’s purpose is always good.</a:t>
            </a:r>
          </a:p>
        </p:txBody>
      </p:sp>
      <p:grpSp>
        <p:nvGrpSpPr>
          <p:cNvPr id="15" name="Group 14"/>
          <p:cNvGrpSpPr/>
          <p:nvPr/>
        </p:nvGrpSpPr>
        <p:grpSpPr>
          <a:xfrm>
            <a:off x="8077200" y="6172200"/>
            <a:ext cx="4114800" cy="605118"/>
            <a:chOff x="1752600" y="2971800"/>
            <a:chExt cx="7391400" cy="1524000"/>
          </a:xfrm>
        </p:grpSpPr>
        <p:cxnSp>
          <p:nvCxnSpPr>
            <p:cNvPr id="16" name="Straight Connector 15"/>
            <p:cNvCxnSpPr/>
            <p:nvPr/>
          </p:nvCxnSpPr>
          <p:spPr>
            <a:xfrm>
              <a:off x="1752600" y="2971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124200" y="3352800"/>
              <a:ext cx="60198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343400" y="3733800"/>
              <a:ext cx="4800600" cy="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181600" y="4114800"/>
              <a:ext cx="3962400" cy="0"/>
            </a:xfrm>
            <a:prstGeom prst="line">
              <a:avLst/>
            </a:prstGeom>
            <a:ln w="1270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7086600" y="4495800"/>
              <a:ext cx="20574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p:nvGrpSpPr>
        <p:grpSpPr>
          <a:xfrm>
            <a:off x="20053" y="1317628"/>
            <a:ext cx="7391400" cy="228601"/>
            <a:chOff x="0" y="1219199"/>
            <a:chExt cx="7391400" cy="228601"/>
          </a:xfrm>
        </p:grpSpPr>
        <p:cxnSp>
          <p:nvCxnSpPr>
            <p:cNvPr id="28" name="Straight Connector 27"/>
            <p:cNvCxnSpPr/>
            <p:nvPr/>
          </p:nvCxnSpPr>
          <p:spPr>
            <a:xfrm rot="10800000">
              <a:off x="0" y="1447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0800000">
              <a:off x="0" y="1219199"/>
              <a:ext cx="60198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30" name="Title 1"/>
          <p:cNvSpPr txBox="1">
            <a:spLocks/>
          </p:cNvSpPr>
          <p:nvPr/>
        </p:nvSpPr>
        <p:spPr>
          <a:xfrm>
            <a:off x="152400" y="228600"/>
            <a:ext cx="11658600" cy="1089028"/>
          </a:xfrm>
          <a:prstGeom prst="rect">
            <a:avLst/>
          </a:prstGeom>
        </p:spPr>
        <p:txBody>
          <a:bodyPr vert="horz" lIns="91440" tIns="45720" rIns="91440" bIns="45720" rtlCol="0" anchor="ctr">
            <a:normAutofit/>
          </a:bodyPr>
          <a:lstStyle/>
          <a:p>
            <a:pPr>
              <a:spcBef>
                <a:spcPct val="0"/>
              </a:spcBef>
              <a:defRPr/>
            </a:pPr>
            <a:r>
              <a:rPr lang="en-US" sz="3200" dirty="0">
                <a:latin typeface="Times New Roman" pitchFamily="18" charset="0"/>
                <a:ea typeface="+mj-ea"/>
                <a:cs typeface="Times New Roman" pitchFamily="18" charset="0"/>
              </a:rPr>
              <a:t>GOD HAS AN OVERARCHING PURPOSE FOR ALL BELIEVERS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500"/>
                                        <p:tgtEl>
                                          <p:spTgt spid="7">
                                            <p:txEl>
                                              <p:pRg st="3" end="3"/>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7">
                                            <p:txEl>
                                              <p:pRg st="4" end="4"/>
                                            </p:txEl>
                                          </p:spTgt>
                                        </p:tgtEl>
                                        <p:attrNameLst>
                                          <p:attrName>style.visibility</p:attrName>
                                        </p:attrNameLst>
                                      </p:cBhvr>
                                      <p:to>
                                        <p:strVal val="visible"/>
                                      </p:to>
                                    </p:set>
                                    <p:animEffect transition="in" filter="fade">
                                      <p:cBhvr>
                                        <p:cTn id="20" dur="500"/>
                                        <p:tgtEl>
                                          <p:spTgt spid="7">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7">
                                            <p:txEl>
                                              <p:pRg st="6" end="6"/>
                                            </p:txEl>
                                          </p:spTgt>
                                        </p:tgtEl>
                                        <p:attrNameLst>
                                          <p:attrName>style.visibility</p:attrName>
                                        </p:attrNameLst>
                                      </p:cBhvr>
                                      <p:to>
                                        <p:strVal val="visible"/>
                                      </p:to>
                                    </p:set>
                                    <p:animEffect transition="in" filter="fade">
                                      <p:cBhvr>
                                        <p:cTn id="25" dur="500"/>
                                        <p:tgtEl>
                                          <p:spTgt spid="7">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7">
                                            <p:txEl>
                                              <p:pRg st="8" end="8"/>
                                            </p:txEl>
                                          </p:spTgt>
                                        </p:tgtEl>
                                        <p:attrNameLst>
                                          <p:attrName>style.visibility</p:attrName>
                                        </p:attrNameLst>
                                      </p:cBhvr>
                                      <p:to>
                                        <p:strVal val="visible"/>
                                      </p:to>
                                    </p:set>
                                    <p:animEffect transition="in" filter="fade">
                                      <p:cBhvr>
                                        <p:cTn id="30" dur="500"/>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04800" y="1490472"/>
            <a:ext cx="11658600" cy="4419600"/>
          </a:xfrm>
          <a:prstGeom prst="rect">
            <a:avLst/>
          </a:prstGeom>
        </p:spPr>
        <p:txBody>
          <a:bodyPr vert="horz" lIns="91440" tIns="45720" rIns="91440" bIns="45720" rtlCol="0" anchor="ctr">
            <a:normAutofit/>
          </a:bodyPr>
          <a:lstStyle/>
          <a:p>
            <a:pPr>
              <a:spcBef>
                <a:spcPct val="0"/>
              </a:spcBef>
              <a:defRPr/>
            </a:pPr>
            <a:r>
              <a:rPr lang="en-US" sz="4000" dirty="0">
                <a:latin typeface="Times New Roman" pitchFamily="18" charset="0"/>
                <a:ea typeface="+mj-ea"/>
                <a:cs typeface="Times New Roman" pitchFamily="18" charset="0"/>
              </a:rPr>
              <a:t>Usual answer to “why does God have me here?”</a:t>
            </a:r>
          </a:p>
          <a:p>
            <a:pPr>
              <a:spcBef>
                <a:spcPct val="0"/>
              </a:spcBef>
              <a:defRPr/>
            </a:pPr>
            <a:endParaRPr lang="en-US" sz="3200" dirty="0">
              <a:latin typeface="Times New Roman" pitchFamily="18" charset="0"/>
              <a:ea typeface="+mj-ea"/>
              <a:cs typeface="Times New Roman" pitchFamily="18" charset="0"/>
            </a:endParaRPr>
          </a:p>
          <a:p>
            <a:pPr lvl="1" algn="ctr">
              <a:spcBef>
                <a:spcPct val="0"/>
              </a:spcBef>
              <a:defRPr/>
            </a:pPr>
            <a:r>
              <a:rPr lang="en-US" sz="2800" dirty="0">
                <a:latin typeface="Times New Roman" pitchFamily="18" charset="0"/>
                <a:ea typeface="+mj-ea"/>
                <a:cs typeface="Times New Roman" pitchFamily="18" charset="0"/>
              </a:rPr>
              <a:t> The “doing answer” – God has assigned me </a:t>
            </a:r>
          </a:p>
          <a:p>
            <a:pPr lvl="1" algn="ctr">
              <a:spcBef>
                <a:spcPct val="0"/>
              </a:spcBef>
              <a:defRPr/>
            </a:pPr>
            <a:r>
              <a:rPr lang="en-US" sz="2800" dirty="0">
                <a:latin typeface="Times New Roman" pitchFamily="18" charset="0"/>
                <a:ea typeface="+mj-ea"/>
                <a:cs typeface="Times New Roman" pitchFamily="18" charset="0"/>
              </a:rPr>
              <a:t>to do something.</a:t>
            </a:r>
          </a:p>
          <a:p>
            <a:pPr lvl="1">
              <a:spcBef>
                <a:spcPct val="0"/>
              </a:spcBef>
              <a:buFont typeface="Arial" charset="0"/>
              <a:buChar char="•"/>
              <a:defRPr/>
            </a:pPr>
            <a:endParaRPr lang="en-US" sz="900" dirty="0">
              <a:latin typeface="Times New Roman" pitchFamily="18" charset="0"/>
              <a:ea typeface="+mj-ea"/>
              <a:cs typeface="Times New Roman" pitchFamily="18" charset="0"/>
            </a:endParaRPr>
          </a:p>
          <a:p>
            <a:pPr lvl="1" algn="ctr">
              <a:spcBef>
                <a:spcPct val="0"/>
              </a:spcBef>
              <a:defRPr/>
            </a:pPr>
            <a:r>
              <a:rPr lang="en-US" sz="2800" dirty="0">
                <a:latin typeface="Times New Roman" pitchFamily="18" charset="0"/>
                <a:ea typeface="+mj-ea"/>
                <a:cs typeface="Times New Roman" pitchFamily="18" charset="0"/>
              </a:rPr>
              <a:t>This is not the wrong answer, just not the best answer.</a:t>
            </a:r>
          </a:p>
          <a:p>
            <a:pPr>
              <a:spcBef>
                <a:spcPct val="0"/>
              </a:spcBef>
              <a:defRPr/>
            </a:pPr>
            <a:endParaRPr lang="en-US" dirty="0">
              <a:latin typeface="Times New Roman" pitchFamily="18" charset="0"/>
              <a:ea typeface="+mj-ea"/>
              <a:cs typeface="Times New Roman" pitchFamily="18" charset="0"/>
            </a:endParaRPr>
          </a:p>
        </p:txBody>
      </p:sp>
      <p:grpSp>
        <p:nvGrpSpPr>
          <p:cNvPr id="17" name="Group 16"/>
          <p:cNvGrpSpPr/>
          <p:nvPr/>
        </p:nvGrpSpPr>
        <p:grpSpPr>
          <a:xfrm>
            <a:off x="8077200" y="6172200"/>
            <a:ext cx="4114800" cy="605118"/>
            <a:chOff x="1752600" y="2971800"/>
            <a:chExt cx="7391400" cy="1524000"/>
          </a:xfrm>
        </p:grpSpPr>
        <p:cxnSp>
          <p:nvCxnSpPr>
            <p:cNvPr id="19" name="Straight Connector 18"/>
            <p:cNvCxnSpPr/>
            <p:nvPr/>
          </p:nvCxnSpPr>
          <p:spPr>
            <a:xfrm>
              <a:off x="1752600" y="2971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124200" y="3352800"/>
              <a:ext cx="60198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343400" y="3733800"/>
              <a:ext cx="4800600" cy="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181600" y="4114800"/>
              <a:ext cx="3962400" cy="0"/>
            </a:xfrm>
            <a:prstGeom prst="line">
              <a:avLst/>
            </a:prstGeom>
            <a:ln w="1270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7086600" y="4495800"/>
              <a:ext cx="20574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p:nvGrpSpPr>
        <p:grpSpPr>
          <a:xfrm>
            <a:off x="20053" y="1317628"/>
            <a:ext cx="7391400" cy="228601"/>
            <a:chOff x="0" y="1219199"/>
            <a:chExt cx="7391400" cy="228601"/>
          </a:xfrm>
        </p:grpSpPr>
        <p:cxnSp>
          <p:nvCxnSpPr>
            <p:cNvPr id="25" name="Straight Connector 24"/>
            <p:cNvCxnSpPr/>
            <p:nvPr/>
          </p:nvCxnSpPr>
          <p:spPr>
            <a:xfrm rot="10800000">
              <a:off x="0" y="1447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0800000">
              <a:off x="0" y="1219199"/>
              <a:ext cx="60198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28" name="Title 1"/>
          <p:cNvSpPr txBox="1">
            <a:spLocks/>
          </p:cNvSpPr>
          <p:nvPr/>
        </p:nvSpPr>
        <p:spPr>
          <a:xfrm>
            <a:off x="152400" y="228600"/>
            <a:ext cx="11658600" cy="1089028"/>
          </a:xfrm>
          <a:prstGeom prst="rect">
            <a:avLst/>
          </a:prstGeom>
        </p:spPr>
        <p:txBody>
          <a:bodyPr vert="horz" lIns="91440" tIns="45720" rIns="91440" bIns="45720" rtlCol="0" anchor="ctr">
            <a:normAutofit/>
          </a:bodyPr>
          <a:lstStyle/>
          <a:p>
            <a:pPr>
              <a:spcBef>
                <a:spcPct val="0"/>
              </a:spcBef>
              <a:defRPr/>
            </a:pPr>
            <a:r>
              <a:rPr lang="en-US" sz="3200" dirty="0">
                <a:latin typeface="Times New Roman" pitchFamily="18" charset="0"/>
                <a:cs typeface="Times New Roman" pitchFamily="18" charset="0"/>
              </a:rPr>
              <a:t>GOD HAS PLACED YOU IN A LEADERSHIP LABORATORY – ON PURPOSE!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7">
                                            <p:txEl>
                                              <p:pRg st="3" end="3"/>
                                            </p:txEl>
                                          </p:spTgt>
                                        </p:tgtEl>
                                        <p:attrNameLst>
                                          <p:attrName>style.visibility</p:attrName>
                                        </p:attrNameLst>
                                      </p:cBhvr>
                                      <p:to>
                                        <p:strVal val="visible"/>
                                      </p:to>
                                    </p:set>
                                    <p:animEffect transition="in" filter="fade">
                                      <p:cBhvr>
                                        <p:cTn id="20" dur="500"/>
                                        <p:tgtEl>
                                          <p:spTgt spid="7">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7">
                                            <p:txEl>
                                              <p:pRg st="5" end="5"/>
                                            </p:txEl>
                                          </p:spTgt>
                                        </p:tgtEl>
                                        <p:attrNameLst>
                                          <p:attrName>style.visibility</p:attrName>
                                        </p:attrNameLst>
                                      </p:cBhvr>
                                      <p:to>
                                        <p:strVal val="visible"/>
                                      </p:to>
                                    </p:set>
                                    <p:animEffect transition="in" filter="fade">
                                      <p:cBhvr>
                                        <p:cTn id="25"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52400" y="533400"/>
            <a:ext cx="11811000" cy="5790080"/>
          </a:xfrm>
          <a:prstGeom prst="rect">
            <a:avLst/>
          </a:prstGeom>
        </p:spPr>
        <p:txBody>
          <a:bodyPr vert="horz" lIns="91440" tIns="45720" rIns="91440" bIns="45720" rtlCol="0" anchor="ctr">
            <a:normAutofit/>
          </a:bodyPr>
          <a:lstStyle/>
          <a:p>
            <a:pPr>
              <a:spcBef>
                <a:spcPct val="0"/>
              </a:spcBef>
              <a:defRPr/>
            </a:pPr>
            <a:endParaRPr lang="en-US" sz="1600" dirty="0">
              <a:latin typeface="Times New Roman" pitchFamily="18" charset="0"/>
              <a:ea typeface="+mj-ea"/>
              <a:cs typeface="Times New Roman" pitchFamily="18" charset="0"/>
            </a:endParaRPr>
          </a:p>
          <a:p>
            <a:pPr>
              <a:spcBef>
                <a:spcPct val="0"/>
              </a:spcBef>
              <a:defRPr/>
            </a:pPr>
            <a:r>
              <a:rPr lang="en-US" sz="4000" dirty="0">
                <a:latin typeface="Times New Roman" pitchFamily="18" charset="0"/>
                <a:ea typeface="+mj-ea"/>
                <a:cs typeface="Times New Roman" pitchFamily="18" charset="0"/>
              </a:rPr>
              <a:t>The best answer to “why does God have me here?”</a:t>
            </a:r>
          </a:p>
          <a:p>
            <a:pPr>
              <a:spcBef>
                <a:spcPct val="0"/>
              </a:spcBef>
              <a:defRPr/>
            </a:pPr>
            <a:endParaRPr lang="en-US" sz="1200" dirty="0">
              <a:latin typeface="Times New Roman" pitchFamily="18" charset="0"/>
              <a:ea typeface="+mj-ea"/>
              <a:cs typeface="Times New Roman" pitchFamily="18" charset="0"/>
            </a:endParaRPr>
          </a:p>
          <a:p>
            <a:pPr>
              <a:spcBef>
                <a:spcPct val="0"/>
              </a:spcBef>
              <a:defRPr/>
            </a:pPr>
            <a:endParaRPr lang="en-US" sz="1200" dirty="0">
              <a:latin typeface="Times New Roman" pitchFamily="18" charset="0"/>
              <a:ea typeface="+mj-ea"/>
              <a:cs typeface="Times New Roman" pitchFamily="18" charset="0"/>
            </a:endParaRPr>
          </a:p>
          <a:p>
            <a:pPr>
              <a:spcBef>
                <a:spcPct val="0"/>
              </a:spcBef>
              <a:defRPr/>
            </a:pPr>
            <a:endParaRPr lang="en-US" sz="1200" dirty="0">
              <a:latin typeface="Times New Roman" pitchFamily="18" charset="0"/>
              <a:ea typeface="+mj-ea"/>
              <a:cs typeface="Times New Roman" pitchFamily="18" charset="0"/>
            </a:endParaRPr>
          </a:p>
          <a:p>
            <a:pPr lvl="1" algn="ctr">
              <a:spcBef>
                <a:spcPct val="0"/>
              </a:spcBef>
              <a:defRPr/>
            </a:pPr>
            <a:r>
              <a:rPr lang="en-US" sz="3200" dirty="0">
                <a:latin typeface="Times New Roman" pitchFamily="18" charset="0"/>
                <a:ea typeface="+mj-ea"/>
                <a:cs typeface="Times New Roman" pitchFamily="18" charset="0"/>
              </a:rPr>
              <a:t>The “being answer” – God has placed me to shape me</a:t>
            </a:r>
            <a:endParaRPr lang="en-US" sz="1200" dirty="0">
              <a:latin typeface="Times New Roman" pitchFamily="18" charset="0"/>
              <a:ea typeface="+mj-ea"/>
              <a:cs typeface="Times New Roman" pitchFamily="18" charset="0"/>
            </a:endParaRPr>
          </a:p>
          <a:p>
            <a:pPr lvl="1" algn="ctr">
              <a:spcBef>
                <a:spcPct val="0"/>
              </a:spcBef>
              <a:defRPr/>
            </a:pPr>
            <a:endParaRPr lang="en-US" sz="1200" dirty="0">
              <a:latin typeface="Times New Roman" pitchFamily="18" charset="0"/>
              <a:ea typeface="+mj-ea"/>
              <a:cs typeface="Times New Roman" pitchFamily="18" charset="0"/>
            </a:endParaRPr>
          </a:p>
          <a:p>
            <a:pPr lvl="1" algn="ctr">
              <a:spcBef>
                <a:spcPct val="0"/>
              </a:spcBef>
              <a:defRPr/>
            </a:pPr>
            <a:r>
              <a:rPr lang="en-US" sz="3200" dirty="0">
                <a:latin typeface="Times New Roman" pitchFamily="18" charset="0"/>
                <a:ea typeface="+mj-ea"/>
                <a:cs typeface="Times New Roman" pitchFamily="18" charset="0"/>
              </a:rPr>
              <a:t>This is the best answer, based on two realities:</a:t>
            </a:r>
          </a:p>
          <a:p>
            <a:pPr lvl="1" algn="ctr">
              <a:spcBef>
                <a:spcPct val="0"/>
              </a:spcBef>
              <a:defRPr/>
            </a:pPr>
            <a:endParaRPr lang="en-US" sz="1200" dirty="0">
              <a:latin typeface="Times New Roman" pitchFamily="18" charset="0"/>
              <a:ea typeface="+mj-ea"/>
              <a:cs typeface="Times New Roman" pitchFamily="18" charset="0"/>
            </a:endParaRPr>
          </a:p>
          <a:p>
            <a:pPr lvl="2" algn="ctr">
              <a:spcBef>
                <a:spcPct val="0"/>
              </a:spcBef>
              <a:defRPr/>
            </a:pPr>
            <a:r>
              <a:rPr lang="en-US" sz="3200" dirty="0">
                <a:latin typeface="Times New Roman" pitchFamily="18" charset="0"/>
                <a:ea typeface="+mj-ea"/>
                <a:cs typeface="Times New Roman" pitchFamily="18" charset="0"/>
              </a:rPr>
              <a:t>God does not need you to do anything.</a:t>
            </a:r>
            <a:endParaRPr lang="en-US" sz="1200" dirty="0">
              <a:latin typeface="Times New Roman" pitchFamily="18" charset="0"/>
              <a:ea typeface="+mj-ea"/>
              <a:cs typeface="Times New Roman" pitchFamily="18" charset="0"/>
            </a:endParaRPr>
          </a:p>
          <a:p>
            <a:pPr lvl="2" algn="ctr">
              <a:spcBef>
                <a:spcPct val="0"/>
              </a:spcBef>
              <a:buFont typeface="Arial" charset="0"/>
              <a:buChar char="•"/>
              <a:defRPr/>
            </a:pPr>
            <a:endParaRPr lang="en-US" sz="1200" dirty="0">
              <a:latin typeface="Times New Roman" pitchFamily="18" charset="0"/>
              <a:ea typeface="+mj-ea"/>
              <a:cs typeface="Times New Roman" pitchFamily="18" charset="0"/>
            </a:endParaRPr>
          </a:p>
          <a:p>
            <a:pPr lvl="2" algn="ctr">
              <a:spcBef>
                <a:spcPct val="0"/>
              </a:spcBef>
              <a:defRPr/>
            </a:pPr>
            <a:r>
              <a:rPr lang="en-US" sz="3200" dirty="0">
                <a:latin typeface="Times New Roman" pitchFamily="18" charset="0"/>
                <a:ea typeface="+mj-ea"/>
                <a:cs typeface="Times New Roman" pitchFamily="18" charset="0"/>
              </a:rPr>
              <a:t>God’s primary purpose is people, not projects.</a:t>
            </a:r>
          </a:p>
        </p:txBody>
      </p:sp>
      <p:grpSp>
        <p:nvGrpSpPr>
          <p:cNvPr id="17" name="Group 16"/>
          <p:cNvGrpSpPr/>
          <p:nvPr/>
        </p:nvGrpSpPr>
        <p:grpSpPr>
          <a:xfrm>
            <a:off x="8077200" y="6172200"/>
            <a:ext cx="4114800" cy="605118"/>
            <a:chOff x="1752600" y="2971800"/>
            <a:chExt cx="7391400" cy="1524000"/>
          </a:xfrm>
        </p:grpSpPr>
        <p:cxnSp>
          <p:nvCxnSpPr>
            <p:cNvPr id="19" name="Straight Connector 18"/>
            <p:cNvCxnSpPr/>
            <p:nvPr/>
          </p:nvCxnSpPr>
          <p:spPr>
            <a:xfrm>
              <a:off x="1752600" y="2971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124200" y="3352800"/>
              <a:ext cx="60198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343400" y="3733800"/>
              <a:ext cx="4800600" cy="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181600" y="4114800"/>
              <a:ext cx="3962400" cy="0"/>
            </a:xfrm>
            <a:prstGeom prst="line">
              <a:avLst/>
            </a:prstGeom>
            <a:ln w="1270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7086600" y="4495800"/>
              <a:ext cx="20574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p:nvGrpSpPr>
        <p:grpSpPr>
          <a:xfrm>
            <a:off x="20053" y="1317628"/>
            <a:ext cx="7391400" cy="228601"/>
            <a:chOff x="0" y="1219199"/>
            <a:chExt cx="7391400" cy="228601"/>
          </a:xfrm>
        </p:grpSpPr>
        <p:cxnSp>
          <p:nvCxnSpPr>
            <p:cNvPr id="25" name="Straight Connector 24"/>
            <p:cNvCxnSpPr/>
            <p:nvPr/>
          </p:nvCxnSpPr>
          <p:spPr>
            <a:xfrm rot="10800000">
              <a:off x="0" y="1447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0800000">
              <a:off x="0" y="1219199"/>
              <a:ext cx="60198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28" name="Title 1"/>
          <p:cNvSpPr txBox="1">
            <a:spLocks/>
          </p:cNvSpPr>
          <p:nvPr/>
        </p:nvSpPr>
        <p:spPr>
          <a:xfrm>
            <a:off x="152400" y="228600"/>
            <a:ext cx="11658600" cy="1089028"/>
          </a:xfrm>
          <a:prstGeom prst="rect">
            <a:avLst/>
          </a:prstGeom>
        </p:spPr>
        <p:txBody>
          <a:bodyPr vert="horz" lIns="91440" tIns="45720" rIns="91440" bIns="45720" rtlCol="0" anchor="ctr">
            <a:normAutofit/>
          </a:bodyPr>
          <a:lstStyle/>
          <a:p>
            <a:pPr>
              <a:spcBef>
                <a:spcPct val="0"/>
              </a:spcBef>
              <a:defRPr/>
            </a:pPr>
            <a:r>
              <a:rPr lang="en-US" sz="3200" dirty="0">
                <a:latin typeface="Times New Roman" pitchFamily="18" charset="0"/>
                <a:cs typeface="Times New Roman" pitchFamily="18" charset="0"/>
              </a:rPr>
              <a:t>GOD HAS PLACED YOU IN A LEADERSHIP LABORATORY – ON PURPOSE!</a:t>
            </a:r>
          </a:p>
        </p:txBody>
      </p:sp>
    </p:spTree>
    <p:extLst>
      <p:ext uri="{BB962C8B-B14F-4D97-AF65-F5344CB8AC3E}">
        <p14:creationId xmlns:p14="http://schemas.microsoft.com/office/powerpoint/2010/main" val="891163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5" end="5"/>
                                            </p:txEl>
                                          </p:spTgt>
                                        </p:tgtEl>
                                        <p:attrNameLst>
                                          <p:attrName>style.visibility</p:attrName>
                                        </p:attrNameLst>
                                      </p:cBhvr>
                                      <p:to>
                                        <p:strVal val="visible"/>
                                      </p:to>
                                    </p:set>
                                    <p:animEffect transition="in" filter="fade">
                                      <p:cBhvr>
                                        <p:cTn id="12" dur="500"/>
                                        <p:tgtEl>
                                          <p:spTgt spid="7">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7" end="7"/>
                                            </p:txEl>
                                          </p:spTgt>
                                        </p:tgtEl>
                                        <p:attrNameLst>
                                          <p:attrName>style.visibility</p:attrName>
                                        </p:attrNameLst>
                                      </p:cBhvr>
                                      <p:to>
                                        <p:strVal val="visible"/>
                                      </p:to>
                                    </p:set>
                                    <p:animEffect transition="in" filter="fade">
                                      <p:cBhvr>
                                        <p:cTn id="17" dur="500"/>
                                        <p:tgtEl>
                                          <p:spTgt spid="7">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9" end="9"/>
                                            </p:txEl>
                                          </p:spTgt>
                                        </p:tgtEl>
                                        <p:attrNameLst>
                                          <p:attrName>style.visibility</p:attrName>
                                        </p:attrNameLst>
                                      </p:cBhvr>
                                      <p:to>
                                        <p:strVal val="visible"/>
                                      </p:to>
                                    </p:set>
                                    <p:animEffect transition="in" filter="fade">
                                      <p:cBhvr>
                                        <p:cTn id="22" dur="500"/>
                                        <p:tgtEl>
                                          <p:spTgt spid="7">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11" end="11"/>
                                            </p:txEl>
                                          </p:spTgt>
                                        </p:tgtEl>
                                        <p:attrNameLst>
                                          <p:attrName>style.visibility</p:attrName>
                                        </p:attrNameLst>
                                      </p:cBhvr>
                                      <p:to>
                                        <p:strVal val="visible"/>
                                      </p:to>
                                    </p:set>
                                    <p:animEffect transition="in" filter="fade">
                                      <p:cBhvr>
                                        <p:cTn id="27" dur="500"/>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52400" y="1536192"/>
            <a:ext cx="11811000" cy="4053840"/>
          </a:xfrm>
          <a:prstGeom prst="rect">
            <a:avLst/>
          </a:prstGeom>
        </p:spPr>
        <p:txBody>
          <a:bodyPr vert="horz" lIns="91440" tIns="45720" rIns="91440" bIns="45720" rtlCol="0" anchor="ctr">
            <a:normAutofit/>
          </a:bodyPr>
          <a:lstStyle/>
          <a:p>
            <a:pPr>
              <a:spcBef>
                <a:spcPct val="0"/>
              </a:spcBef>
              <a:defRPr/>
            </a:pPr>
            <a:r>
              <a:rPr lang="en-US" sz="4000" dirty="0">
                <a:latin typeface="Times New Roman" pitchFamily="18" charset="0"/>
                <a:ea typeface="+mj-ea"/>
                <a:cs typeface="Times New Roman" pitchFamily="18" charset="0"/>
              </a:rPr>
              <a:t>Your current leadership role is God’s laboratory </a:t>
            </a:r>
          </a:p>
          <a:p>
            <a:pPr>
              <a:spcBef>
                <a:spcPct val="0"/>
              </a:spcBef>
              <a:defRPr/>
            </a:pPr>
            <a:r>
              <a:rPr lang="en-US" sz="4000" dirty="0">
                <a:latin typeface="Times New Roman" pitchFamily="18" charset="0"/>
                <a:ea typeface="+mj-ea"/>
                <a:cs typeface="Times New Roman" pitchFamily="18" charset="0"/>
              </a:rPr>
              <a:t>for transformation</a:t>
            </a:r>
          </a:p>
          <a:p>
            <a:pPr lvl="1">
              <a:spcBef>
                <a:spcPct val="0"/>
              </a:spcBef>
              <a:defRPr/>
            </a:pPr>
            <a:endParaRPr lang="en-US" sz="3200" dirty="0">
              <a:latin typeface="Times New Roman" pitchFamily="18" charset="0"/>
              <a:ea typeface="+mj-ea"/>
              <a:cs typeface="Times New Roman" pitchFamily="18" charset="0"/>
            </a:endParaRPr>
          </a:p>
          <a:p>
            <a:pPr lvl="1" algn="ctr">
              <a:spcBef>
                <a:spcPct val="0"/>
              </a:spcBef>
              <a:defRPr/>
            </a:pPr>
            <a:r>
              <a:rPr lang="en-US" sz="3200" dirty="0">
                <a:latin typeface="Times New Roman" pitchFamily="18" charset="0"/>
                <a:ea typeface="+mj-ea"/>
                <a:cs typeface="Times New Roman" pitchFamily="18" charset="0"/>
              </a:rPr>
              <a:t>You are being changed</a:t>
            </a:r>
          </a:p>
          <a:p>
            <a:pPr lvl="1" algn="ctr">
              <a:spcBef>
                <a:spcPct val="0"/>
              </a:spcBef>
              <a:defRPr/>
            </a:pPr>
            <a:r>
              <a:rPr lang="en-US" sz="3200" dirty="0">
                <a:latin typeface="Times New Roman" pitchFamily="18" charset="0"/>
                <a:ea typeface="+mj-ea"/>
                <a:cs typeface="Times New Roman" pitchFamily="18" charset="0"/>
              </a:rPr>
              <a:t> – and character growth can be painful.</a:t>
            </a:r>
          </a:p>
          <a:p>
            <a:pPr lvl="1">
              <a:spcBef>
                <a:spcPct val="0"/>
              </a:spcBef>
              <a:buFont typeface="Arial" charset="0"/>
              <a:buChar char="•"/>
              <a:defRPr/>
            </a:pPr>
            <a:endParaRPr lang="en-US" sz="800" dirty="0">
              <a:latin typeface="Times New Roman" pitchFamily="18" charset="0"/>
              <a:ea typeface="+mj-ea"/>
              <a:cs typeface="Times New Roman" pitchFamily="18" charset="0"/>
            </a:endParaRPr>
          </a:p>
        </p:txBody>
      </p:sp>
      <p:grpSp>
        <p:nvGrpSpPr>
          <p:cNvPr id="16" name="Group 15"/>
          <p:cNvGrpSpPr/>
          <p:nvPr/>
        </p:nvGrpSpPr>
        <p:grpSpPr>
          <a:xfrm>
            <a:off x="8077200" y="6172200"/>
            <a:ext cx="4114800" cy="605118"/>
            <a:chOff x="1752600" y="2971800"/>
            <a:chExt cx="7391400" cy="1524000"/>
          </a:xfrm>
        </p:grpSpPr>
        <p:cxnSp>
          <p:nvCxnSpPr>
            <p:cNvPr id="23" name="Straight Connector 22"/>
            <p:cNvCxnSpPr/>
            <p:nvPr/>
          </p:nvCxnSpPr>
          <p:spPr>
            <a:xfrm>
              <a:off x="1752600" y="2971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124200" y="3352800"/>
              <a:ext cx="60198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343400" y="3733800"/>
              <a:ext cx="4800600" cy="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181600" y="4114800"/>
              <a:ext cx="3962400" cy="0"/>
            </a:xfrm>
            <a:prstGeom prst="line">
              <a:avLst/>
            </a:prstGeom>
            <a:ln w="1270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086600" y="4495800"/>
              <a:ext cx="20574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28" name="Group 27"/>
          <p:cNvGrpSpPr/>
          <p:nvPr/>
        </p:nvGrpSpPr>
        <p:grpSpPr>
          <a:xfrm>
            <a:off x="20053" y="1317628"/>
            <a:ext cx="7391400" cy="228601"/>
            <a:chOff x="0" y="1219199"/>
            <a:chExt cx="7391400" cy="228601"/>
          </a:xfrm>
        </p:grpSpPr>
        <p:cxnSp>
          <p:nvCxnSpPr>
            <p:cNvPr id="29" name="Straight Connector 28"/>
            <p:cNvCxnSpPr/>
            <p:nvPr/>
          </p:nvCxnSpPr>
          <p:spPr>
            <a:xfrm rot="10800000">
              <a:off x="0" y="1447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0800000">
              <a:off x="0" y="1219199"/>
              <a:ext cx="60198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31" name="Title 1"/>
          <p:cNvSpPr txBox="1">
            <a:spLocks/>
          </p:cNvSpPr>
          <p:nvPr/>
        </p:nvSpPr>
        <p:spPr>
          <a:xfrm>
            <a:off x="152400" y="228600"/>
            <a:ext cx="11658600" cy="1089028"/>
          </a:xfrm>
          <a:prstGeom prst="rect">
            <a:avLst/>
          </a:prstGeom>
        </p:spPr>
        <p:txBody>
          <a:bodyPr vert="horz" lIns="91440" tIns="45720" rIns="91440" bIns="45720" rtlCol="0" anchor="ctr">
            <a:normAutofit/>
          </a:bodyPr>
          <a:lstStyle/>
          <a:p>
            <a:pPr>
              <a:spcBef>
                <a:spcPct val="0"/>
              </a:spcBef>
              <a:defRPr/>
            </a:pPr>
            <a:r>
              <a:rPr lang="en-US" sz="3200" dirty="0">
                <a:latin typeface="Times New Roman" pitchFamily="18" charset="0"/>
                <a:cs typeface="Times New Roman" pitchFamily="18" charset="0"/>
              </a:rPr>
              <a:t>GOD HAS PLACED YOU IN A LEADERSHIP LABORATORY – ON PURPOSE!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500"/>
                                        <p:tgtEl>
                                          <p:spTgt spid="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animEffect transition="in" filter="fade">
                                      <p:cBhvr>
                                        <p:cTn id="15" dur="500"/>
                                        <p:tgtEl>
                                          <p:spTgt spid="7">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7">
                                            <p:txEl>
                                              <p:pRg st="4" end="4"/>
                                            </p:txEl>
                                          </p:spTgt>
                                        </p:tgtEl>
                                        <p:attrNameLst>
                                          <p:attrName>style.visibility</p:attrName>
                                        </p:attrNameLst>
                                      </p:cBhvr>
                                      <p:to>
                                        <p:strVal val="visible"/>
                                      </p:to>
                                    </p:set>
                                    <p:animEffect transition="in" filter="fade">
                                      <p:cBhvr>
                                        <p:cTn id="18"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8077200" y="6172200"/>
            <a:ext cx="4114800" cy="605118"/>
            <a:chOff x="1752600" y="2971800"/>
            <a:chExt cx="7391400" cy="1524000"/>
          </a:xfrm>
        </p:grpSpPr>
        <p:cxnSp>
          <p:nvCxnSpPr>
            <p:cNvPr id="23" name="Straight Connector 22"/>
            <p:cNvCxnSpPr/>
            <p:nvPr/>
          </p:nvCxnSpPr>
          <p:spPr>
            <a:xfrm>
              <a:off x="1752600" y="2971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124200" y="3352800"/>
              <a:ext cx="60198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343400" y="3733800"/>
              <a:ext cx="4800600" cy="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181600" y="4114800"/>
              <a:ext cx="3962400" cy="0"/>
            </a:xfrm>
            <a:prstGeom prst="line">
              <a:avLst/>
            </a:prstGeom>
            <a:ln w="1270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086600" y="4495800"/>
              <a:ext cx="20574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28" name="Group 27"/>
          <p:cNvGrpSpPr/>
          <p:nvPr/>
        </p:nvGrpSpPr>
        <p:grpSpPr>
          <a:xfrm>
            <a:off x="20053" y="1317628"/>
            <a:ext cx="7391400" cy="228601"/>
            <a:chOff x="0" y="1219199"/>
            <a:chExt cx="7391400" cy="228601"/>
          </a:xfrm>
        </p:grpSpPr>
        <p:cxnSp>
          <p:nvCxnSpPr>
            <p:cNvPr id="29" name="Straight Connector 28"/>
            <p:cNvCxnSpPr/>
            <p:nvPr/>
          </p:nvCxnSpPr>
          <p:spPr>
            <a:xfrm rot="10800000">
              <a:off x="0" y="1447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0800000">
              <a:off x="0" y="1219199"/>
              <a:ext cx="60198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31" name="Title 1"/>
          <p:cNvSpPr txBox="1">
            <a:spLocks/>
          </p:cNvSpPr>
          <p:nvPr/>
        </p:nvSpPr>
        <p:spPr>
          <a:xfrm>
            <a:off x="152400" y="228600"/>
            <a:ext cx="11658600" cy="1089028"/>
          </a:xfrm>
          <a:prstGeom prst="rect">
            <a:avLst/>
          </a:prstGeom>
        </p:spPr>
        <p:txBody>
          <a:bodyPr vert="horz" lIns="91440" tIns="45720" rIns="91440" bIns="45720" rtlCol="0" anchor="ctr">
            <a:normAutofit/>
          </a:bodyPr>
          <a:lstStyle/>
          <a:p>
            <a:pPr>
              <a:spcBef>
                <a:spcPct val="0"/>
              </a:spcBef>
              <a:defRPr/>
            </a:pPr>
            <a:r>
              <a:rPr lang="en-US" sz="3200" dirty="0">
                <a:latin typeface="Times New Roman" pitchFamily="18" charset="0"/>
                <a:cs typeface="Times New Roman" pitchFamily="18" charset="0"/>
              </a:rPr>
              <a:t>GOD HAS PLACED YOU IN A LEADERSHIP LABORATORY – ON PURPOSE!</a:t>
            </a:r>
          </a:p>
        </p:txBody>
      </p:sp>
      <p:sp>
        <p:nvSpPr>
          <p:cNvPr id="13" name="Title 1"/>
          <p:cNvSpPr txBox="1">
            <a:spLocks/>
          </p:cNvSpPr>
          <p:nvPr/>
        </p:nvSpPr>
        <p:spPr>
          <a:xfrm>
            <a:off x="152400" y="1536192"/>
            <a:ext cx="11811000" cy="4053840"/>
          </a:xfrm>
          <a:prstGeom prst="rect">
            <a:avLst/>
          </a:prstGeom>
        </p:spPr>
        <p:txBody>
          <a:bodyPr vert="horz" lIns="91440" tIns="45720" rIns="91440" bIns="45720" rtlCol="0" anchor="ctr">
            <a:normAutofit/>
          </a:bodyPr>
          <a:lstStyle/>
          <a:p>
            <a:pPr>
              <a:spcBef>
                <a:spcPct val="0"/>
              </a:spcBef>
              <a:defRPr/>
            </a:pPr>
            <a:r>
              <a:rPr lang="en-US" sz="4000" dirty="0">
                <a:latin typeface="Times New Roman" pitchFamily="18" charset="0"/>
                <a:ea typeface="+mj-ea"/>
                <a:cs typeface="Times New Roman" pitchFamily="18" charset="0"/>
              </a:rPr>
              <a:t>Your current leadership role is God’s laboratory </a:t>
            </a:r>
          </a:p>
          <a:p>
            <a:pPr>
              <a:spcBef>
                <a:spcPct val="0"/>
              </a:spcBef>
              <a:defRPr/>
            </a:pPr>
            <a:r>
              <a:rPr lang="en-US" sz="4000" dirty="0">
                <a:latin typeface="Times New Roman" pitchFamily="18" charset="0"/>
                <a:ea typeface="+mj-ea"/>
                <a:cs typeface="Times New Roman" pitchFamily="18" charset="0"/>
              </a:rPr>
              <a:t>for transformation</a:t>
            </a:r>
          </a:p>
          <a:p>
            <a:pPr lvl="1">
              <a:spcBef>
                <a:spcPct val="0"/>
              </a:spcBef>
              <a:defRPr/>
            </a:pPr>
            <a:endParaRPr lang="en-US" sz="3200" dirty="0">
              <a:latin typeface="Times New Roman" pitchFamily="18" charset="0"/>
              <a:ea typeface="+mj-ea"/>
              <a:cs typeface="Times New Roman" pitchFamily="18" charset="0"/>
            </a:endParaRPr>
          </a:p>
          <a:p>
            <a:pPr algn="ctr"/>
            <a:r>
              <a:rPr lang="en-US" sz="3200" dirty="0">
                <a:latin typeface="Times New Roman" panose="02020603050405020304" pitchFamily="18" charset="0"/>
                <a:cs typeface="Times New Roman" panose="02020603050405020304" pitchFamily="18" charset="0"/>
              </a:rPr>
              <a:t>You are being stretched </a:t>
            </a:r>
          </a:p>
          <a:p>
            <a:pPr algn="ctr"/>
            <a:r>
              <a:rPr lang="en-US" sz="3200" dirty="0">
                <a:latin typeface="Times New Roman" panose="02020603050405020304" pitchFamily="18" charset="0"/>
                <a:cs typeface="Times New Roman" panose="02020603050405020304" pitchFamily="18" charset="0"/>
              </a:rPr>
              <a:t>– and that is also painful.</a:t>
            </a:r>
          </a:p>
          <a:p>
            <a:pPr lvl="1">
              <a:spcBef>
                <a:spcPct val="0"/>
              </a:spcBef>
              <a:buFont typeface="Arial" charset="0"/>
              <a:buChar char="•"/>
              <a:defRPr/>
            </a:pPr>
            <a:endParaRPr lang="en-US" sz="800" dirty="0">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2725990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
                                            <p:txEl>
                                              <p:pRg st="4" end="4"/>
                                            </p:txEl>
                                          </p:spTgt>
                                        </p:tgtEl>
                                        <p:attrNameLst>
                                          <p:attrName>style.visibility</p:attrName>
                                        </p:attrNameLst>
                                      </p:cBhvr>
                                      <p:to>
                                        <p:strVal val="visible"/>
                                      </p:to>
                                    </p:set>
                                    <p:animEffect transition="in" filter="fade">
                                      <p:cBhvr>
                                        <p:cTn id="7" dur="500"/>
                                        <p:tgtEl>
                                          <p:spTgt spid="1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3">
                                            <p:txEl>
                                              <p:pRg st="3" end="3"/>
                                            </p:txEl>
                                          </p:spTgt>
                                        </p:tgtEl>
                                        <p:attrNameLst>
                                          <p:attrName>style.visibility</p:attrName>
                                        </p:attrNameLst>
                                      </p:cBhvr>
                                      <p:to>
                                        <p:strVal val="visible"/>
                                      </p:to>
                                    </p:set>
                                    <p:animEffect transition="in" filter="fade">
                                      <p:cBhvr>
                                        <p:cTn id="10" dur="500"/>
                                        <p:tgtEl>
                                          <p:spTgt spid="1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8077200" y="6172200"/>
            <a:ext cx="4114800" cy="605118"/>
            <a:chOff x="1752600" y="2971800"/>
            <a:chExt cx="7391400" cy="1524000"/>
          </a:xfrm>
        </p:grpSpPr>
        <p:cxnSp>
          <p:nvCxnSpPr>
            <p:cNvPr id="23" name="Straight Connector 22"/>
            <p:cNvCxnSpPr/>
            <p:nvPr/>
          </p:nvCxnSpPr>
          <p:spPr>
            <a:xfrm>
              <a:off x="1752600" y="2971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124200" y="3352800"/>
              <a:ext cx="60198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343400" y="3733800"/>
              <a:ext cx="4800600" cy="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181600" y="4114800"/>
              <a:ext cx="3962400" cy="0"/>
            </a:xfrm>
            <a:prstGeom prst="line">
              <a:avLst/>
            </a:prstGeom>
            <a:ln w="1270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086600" y="4495800"/>
              <a:ext cx="20574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28" name="Group 27"/>
          <p:cNvGrpSpPr/>
          <p:nvPr/>
        </p:nvGrpSpPr>
        <p:grpSpPr>
          <a:xfrm>
            <a:off x="20053" y="1317628"/>
            <a:ext cx="7391400" cy="228601"/>
            <a:chOff x="0" y="1219199"/>
            <a:chExt cx="7391400" cy="228601"/>
          </a:xfrm>
        </p:grpSpPr>
        <p:cxnSp>
          <p:nvCxnSpPr>
            <p:cNvPr id="29" name="Straight Connector 28"/>
            <p:cNvCxnSpPr/>
            <p:nvPr/>
          </p:nvCxnSpPr>
          <p:spPr>
            <a:xfrm rot="10800000">
              <a:off x="0" y="1447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0800000">
              <a:off x="0" y="1219199"/>
              <a:ext cx="60198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31" name="Title 1"/>
          <p:cNvSpPr txBox="1">
            <a:spLocks/>
          </p:cNvSpPr>
          <p:nvPr/>
        </p:nvSpPr>
        <p:spPr>
          <a:xfrm>
            <a:off x="152400" y="228600"/>
            <a:ext cx="11658600" cy="1089028"/>
          </a:xfrm>
          <a:prstGeom prst="rect">
            <a:avLst/>
          </a:prstGeom>
        </p:spPr>
        <p:txBody>
          <a:bodyPr vert="horz" lIns="91440" tIns="45720" rIns="91440" bIns="45720" rtlCol="0" anchor="ctr">
            <a:normAutofit/>
          </a:bodyPr>
          <a:lstStyle/>
          <a:p>
            <a:pPr>
              <a:spcBef>
                <a:spcPct val="0"/>
              </a:spcBef>
              <a:defRPr/>
            </a:pPr>
            <a:r>
              <a:rPr lang="en-US" sz="3200" dirty="0">
                <a:latin typeface="Times New Roman" pitchFamily="18" charset="0"/>
                <a:cs typeface="Times New Roman" pitchFamily="18" charset="0"/>
              </a:rPr>
              <a:t>GOD HAS PLACED YOU IN A LEADERSHIP LABORATORY – ON PURPOSE!</a:t>
            </a:r>
          </a:p>
        </p:txBody>
      </p:sp>
      <p:sp>
        <p:nvSpPr>
          <p:cNvPr id="14" name="Title 1"/>
          <p:cNvSpPr txBox="1">
            <a:spLocks/>
          </p:cNvSpPr>
          <p:nvPr/>
        </p:nvSpPr>
        <p:spPr>
          <a:xfrm>
            <a:off x="152400" y="1536192"/>
            <a:ext cx="11811000" cy="4053840"/>
          </a:xfrm>
          <a:prstGeom prst="rect">
            <a:avLst/>
          </a:prstGeom>
        </p:spPr>
        <p:txBody>
          <a:bodyPr vert="horz" lIns="91440" tIns="45720" rIns="91440" bIns="45720" rtlCol="0" anchor="ctr">
            <a:normAutofit/>
          </a:bodyPr>
          <a:lstStyle/>
          <a:p>
            <a:pPr>
              <a:spcBef>
                <a:spcPct val="0"/>
              </a:spcBef>
              <a:defRPr/>
            </a:pPr>
            <a:r>
              <a:rPr lang="en-US" sz="4000" dirty="0">
                <a:latin typeface="Times New Roman" pitchFamily="18" charset="0"/>
                <a:ea typeface="+mj-ea"/>
                <a:cs typeface="Times New Roman" pitchFamily="18" charset="0"/>
              </a:rPr>
              <a:t>Your current leadership role is God’s laboratory </a:t>
            </a:r>
          </a:p>
          <a:p>
            <a:pPr>
              <a:spcBef>
                <a:spcPct val="0"/>
              </a:spcBef>
              <a:defRPr/>
            </a:pPr>
            <a:r>
              <a:rPr lang="en-US" sz="4000" dirty="0">
                <a:latin typeface="Times New Roman" pitchFamily="18" charset="0"/>
                <a:ea typeface="+mj-ea"/>
                <a:cs typeface="Times New Roman" pitchFamily="18" charset="0"/>
              </a:rPr>
              <a:t>for transformation</a:t>
            </a:r>
          </a:p>
          <a:p>
            <a:pPr lvl="1">
              <a:spcBef>
                <a:spcPct val="0"/>
              </a:spcBef>
              <a:defRPr/>
            </a:pPr>
            <a:endParaRPr lang="en-US" sz="3200" dirty="0">
              <a:latin typeface="Times New Roman" pitchFamily="18" charset="0"/>
              <a:ea typeface="+mj-ea"/>
              <a:cs typeface="Times New Roman" pitchFamily="18" charset="0"/>
            </a:endParaRPr>
          </a:p>
          <a:p>
            <a:pPr algn="ctr"/>
            <a:r>
              <a:rPr lang="en-US" sz="3200" dirty="0">
                <a:latin typeface="Times New Roman" panose="02020603050405020304" pitchFamily="18" charset="0"/>
                <a:cs typeface="Times New Roman" panose="02020603050405020304" pitchFamily="18" charset="0"/>
              </a:rPr>
              <a:t>You are being shaped </a:t>
            </a:r>
          </a:p>
          <a:p>
            <a:pPr algn="ctr"/>
            <a:r>
              <a:rPr lang="en-US" sz="3200" dirty="0">
                <a:latin typeface="Times New Roman" panose="02020603050405020304" pitchFamily="18" charset="0"/>
                <a:cs typeface="Times New Roman" panose="02020603050405020304" pitchFamily="18" charset="0"/>
              </a:rPr>
              <a:t>– and you can’t leave until it’s over.</a:t>
            </a:r>
          </a:p>
          <a:p>
            <a:pPr lvl="1">
              <a:spcBef>
                <a:spcPct val="0"/>
              </a:spcBef>
              <a:buFont typeface="Arial" charset="0"/>
              <a:buChar char="•"/>
              <a:defRPr/>
            </a:pPr>
            <a:endParaRPr lang="en-US" sz="800" dirty="0">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3717901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xEl>
                                              <p:pRg st="3" end="3"/>
                                            </p:txEl>
                                          </p:spTgt>
                                        </p:tgtEl>
                                        <p:attrNameLst>
                                          <p:attrName>style.visibility</p:attrName>
                                        </p:attrNameLst>
                                      </p:cBhvr>
                                      <p:to>
                                        <p:strVal val="visible"/>
                                      </p:to>
                                    </p:set>
                                    <p:animEffect transition="in" filter="fade">
                                      <p:cBhvr>
                                        <p:cTn id="7" dur="500"/>
                                        <p:tgtEl>
                                          <p:spTgt spid="14">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4">
                                            <p:txEl>
                                              <p:pRg st="4" end="4"/>
                                            </p:txEl>
                                          </p:spTgt>
                                        </p:tgtEl>
                                        <p:attrNameLst>
                                          <p:attrName>style.visibility</p:attrName>
                                        </p:attrNameLst>
                                      </p:cBhvr>
                                      <p:to>
                                        <p:strVal val="visible"/>
                                      </p:to>
                                    </p:set>
                                    <p:animEffect transition="in" filter="fade">
                                      <p:cBhvr>
                                        <p:cTn id="10" dur="500"/>
                                        <p:tgtEl>
                                          <p:spTgt spid="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8077200" y="6172200"/>
            <a:ext cx="4114800" cy="605118"/>
            <a:chOff x="1752600" y="2971800"/>
            <a:chExt cx="7391400" cy="1524000"/>
          </a:xfrm>
        </p:grpSpPr>
        <p:cxnSp>
          <p:nvCxnSpPr>
            <p:cNvPr id="23" name="Straight Connector 22"/>
            <p:cNvCxnSpPr/>
            <p:nvPr/>
          </p:nvCxnSpPr>
          <p:spPr>
            <a:xfrm>
              <a:off x="1752600" y="2971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124200" y="3352800"/>
              <a:ext cx="60198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343400" y="3733800"/>
              <a:ext cx="4800600" cy="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181600" y="4114800"/>
              <a:ext cx="3962400" cy="0"/>
            </a:xfrm>
            <a:prstGeom prst="line">
              <a:avLst/>
            </a:prstGeom>
            <a:ln w="1270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086600" y="4495800"/>
              <a:ext cx="20574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28" name="Group 27"/>
          <p:cNvGrpSpPr/>
          <p:nvPr/>
        </p:nvGrpSpPr>
        <p:grpSpPr>
          <a:xfrm>
            <a:off x="20053" y="1317628"/>
            <a:ext cx="7391400" cy="228601"/>
            <a:chOff x="0" y="1219199"/>
            <a:chExt cx="7391400" cy="228601"/>
          </a:xfrm>
        </p:grpSpPr>
        <p:cxnSp>
          <p:nvCxnSpPr>
            <p:cNvPr id="29" name="Straight Connector 28"/>
            <p:cNvCxnSpPr/>
            <p:nvPr/>
          </p:nvCxnSpPr>
          <p:spPr>
            <a:xfrm rot="10800000">
              <a:off x="0" y="1447800"/>
              <a:ext cx="7391400" cy="0"/>
            </a:xfrm>
            <a:prstGeom prst="line">
              <a:avLst/>
            </a:prstGeom>
            <a:ln w="1270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0800000">
              <a:off x="0" y="1219199"/>
              <a:ext cx="60198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31" name="Title 1"/>
          <p:cNvSpPr txBox="1">
            <a:spLocks/>
          </p:cNvSpPr>
          <p:nvPr/>
        </p:nvSpPr>
        <p:spPr>
          <a:xfrm>
            <a:off x="152400" y="228600"/>
            <a:ext cx="11658600" cy="1089028"/>
          </a:xfrm>
          <a:prstGeom prst="rect">
            <a:avLst/>
          </a:prstGeom>
        </p:spPr>
        <p:txBody>
          <a:bodyPr vert="horz" lIns="91440" tIns="45720" rIns="91440" bIns="45720" rtlCol="0" anchor="ctr">
            <a:normAutofit/>
          </a:bodyPr>
          <a:lstStyle/>
          <a:p>
            <a:pPr>
              <a:spcBef>
                <a:spcPct val="0"/>
              </a:spcBef>
              <a:defRPr/>
            </a:pPr>
            <a:r>
              <a:rPr lang="en-US" sz="3200" dirty="0">
                <a:latin typeface="Times New Roman" pitchFamily="18" charset="0"/>
                <a:cs typeface="Times New Roman" pitchFamily="18" charset="0"/>
              </a:rPr>
              <a:t>GOD HAS PLACED YOU IN A LEADERSHIP LABORATORY – ON PURPOSE!</a:t>
            </a:r>
          </a:p>
        </p:txBody>
      </p:sp>
      <p:sp>
        <p:nvSpPr>
          <p:cNvPr id="13" name="Title 1"/>
          <p:cNvSpPr txBox="1">
            <a:spLocks/>
          </p:cNvSpPr>
          <p:nvPr/>
        </p:nvSpPr>
        <p:spPr>
          <a:xfrm>
            <a:off x="152400" y="1536192"/>
            <a:ext cx="11811000" cy="4053840"/>
          </a:xfrm>
          <a:prstGeom prst="rect">
            <a:avLst/>
          </a:prstGeom>
        </p:spPr>
        <p:txBody>
          <a:bodyPr vert="horz" lIns="91440" tIns="45720" rIns="91440" bIns="45720" rtlCol="0" anchor="ctr">
            <a:normAutofit/>
          </a:bodyPr>
          <a:lstStyle/>
          <a:p>
            <a:pPr>
              <a:spcBef>
                <a:spcPct val="0"/>
              </a:spcBef>
              <a:defRPr/>
            </a:pPr>
            <a:r>
              <a:rPr lang="en-US" sz="4000" dirty="0">
                <a:latin typeface="Times New Roman" pitchFamily="18" charset="0"/>
                <a:ea typeface="+mj-ea"/>
                <a:cs typeface="Times New Roman" pitchFamily="18" charset="0"/>
              </a:rPr>
              <a:t>Your current leadership role is God’s laboratory </a:t>
            </a:r>
          </a:p>
          <a:p>
            <a:pPr>
              <a:spcBef>
                <a:spcPct val="0"/>
              </a:spcBef>
              <a:defRPr/>
            </a:pPr>
            <a:r>
              <a:rPr lang="en-US" sz="4000" dirty="0">
                <a:latin typeface="Times New Roman" pitchFamily="18" charset="0"/>
                <a:ea typeface="+mj-ea"/>
                <a:cs typeface="Times New Roman" pitchFamily="18" charset="0"/>
              </a:rPr>
              <a:t>for transformation</a:t>
            </a:r>
          </a:p>
          <a:p>
            <a:pPr>
              <a:spcBef>
                <a:spcPct val="0"/>
              </a:spcBef>
              <a:defRPr/>
            </a:pPr>
            <a:endParaRPr lang="en-US" sz="4000" dirty="0">
              <a:latin typeface="Times New Roman" pitchFamily="18" charset="0"/>
              <a:ea typeface="+mj-ea"/>
              <a:cs typeface="Times New Roman" pitchFamily="18" charset="0"/>
            </a:endParaRPr>
          </a:p>
          <a:p>
            <a:pPr lvl="1" algn="ctr">
              <a:spcBef>
                <a:spcPct val="0"/>
              </a:spcBef>
              <a:defRPr/>
            </a:pPr>
            <a:r>
              <a:rPr lang="en-US" sz="3200" dirty="0">
                <a:latin typeface="Times New Roman" pitchFamily="18" charset="0"/>
                <a:ea typeface="+mj-ea"/>
                <a:cs typeface="Times New Roman" pitchFamily="18" charset="0"/>
              </a:rPr>
              <a:t>You are being prepared </a:t>
            </a:r>
          </a:p>
          <a:p>
            <a:pPr lvl="1" algn="ctr">
              <a:spcBef>
                <a:spcPct val="0"/>
              </a:spcBef>
              <a:defRPr/>
            </a:pPr>
            <a:r>
              <a:rPr lang="en-US" sz="3200" dirty="0">
                <a:latin typeface="Times New Roman" pitchFamily="18" charset="0"/>
                <a:ea typeface="+mj-ea"/>
                <a:cs typeface="Times New Roman" pitchFamily="18" charset="0"/>
              </a:rPr>
              <a:t>– God is getting you ready for the future.</a:t>
            </a:r>
          </a:p>
        </p:txBody>
      </p:sp>
    </p:spTree>
    <p:extLst>
      <p:ext uri="{BB962C8B-B14F-4D97-AF65-F5344CB8AC3E}">
        <p14:creationId xmlns:p14="http://schemas.microsoft.com/office/powerpoint/2010/main" val="949109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
                                            <p:txEl>
                                              <p:pRg st="3" end="3"/>
                                            </p:txEl>
                                          </p:spTgt>
                                        </p:tgtEl>
                                        <p:attrNameLst>
                                          <p:attrName>style.visibility</p:attrName>
                                        </p:attrNameLst>
                                      </p:cBhvr>
                                      <p:to>
                                        <p:strVal val="visible"/>
                                      </p:to>
                                    </p:set>
                                    <p:animEffect transition="in" filter="fade">
                                      <p:cBhvr>
                                        <p:cTn id="7" dur="500"/>
                                        <p:tgtEl>
                                          <p:spTgt spid="1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3">
                                            <p:txEl>
                                              <p:pRg st="4" end="4"/>
                                            </p:txEl>
                                          </p:spTgt>
                                        </p:tgtEl>
                                        <p:attrNameLst>
                                          <p:attrName>style.visibility</p:attrName>
                                        </p:attrNameLst>
                                      </p:cBhvr>
                                      <p:to>
                                        <p:strVal val="visible"/>
                                      </p:to>
                                    </p:set>
                                    <p:animEffect transition="in" filter="fade">
                                      <p:cBhvr>
                                        <p:cTn id="10"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TM10001115[[fn=Parcel]]</Template>
  <TotalTime>4659</TotalTime>
  <Words>768</Words>
  <Application>Microsoft Macintosh PowerPoint</Application>
  <PresentationFormat>Widescreen</PresentationFormat>
  <Paragraphs>146</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Gill Sans MT</vt:lpstr>
      <vt:lpstr>Times New Roman</vt:lpstr>
      <vt:lpstr>Parcel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Golden Gate Baptist Theological Seminary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DEALING</dc:title>
  <dc:creator>deannecarter</dc:creator>
  <cp:lastModifiedBy>Rafael Murillo</cp:lastModifiedBy>
  <cp:revision>168</cp:revision>
  <dcterms:created xsi:type="dcterms:W3CDTF">2012-01-07T00:36:53Z</dcterms:created>
  <dcterms:modified xsi:type="dcterms:W3CDTF">2025-04-14T16:02:34Z</dcterms:modified>
</cp:coreProperties>
</file>